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  <p:sldMasterId id="2147483675" r:id="rId3"/>
  </p:sldMasterIdLst>
  <p:notesMasterIdLst>
    <p:notesMasterId r:id="rId15"/>
  </p:notesMasterIdLst>
  <p:sldIdLst>
    <p:sldId id="256" r:id="rId4"/>
    <p:sldId id="273" r:id="rId5"/>
    <p:sldId id="267" r:id="rId6"/>
    <p:sldId id="2329" r:id="rId7"/>
    <p:sldId id="259" r:id="rId8"/>
    <p:sldId id="29306" r:id="rId9"/>
    <p:sldId id="29205" r:id="rId10"/>
    <p:sldId id="260" r:id="rId11"/>
    <p:sldId id="271" r:id="rId12"/>
    <p:sldId id="272" r:id="rId13"/>
    <p:sldId id="16083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957539-B03B-A186-8EA4-76A0E72D1145}" name="Daca, Adriana E." initials="" userId="S::adaca@caltech.edu::feaa0db6-f331-46c9-a019-3bbd1286ca52" providerId="AD"/>
  <p188:author id="{A8A55CDF-7AF0-9D5D-9B13-85AEB1B8426B}" name="bjorn.davidsson@jpl.nasa.gov" initials="bj" userId="S::urn:spo:guest#bjorn.davidsson@jpl.nasa.gov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BEBEBE"/>
    <a:srgbClr val="F0F0F0"/>
    <a:srgbClr val="FF6E1D"/>
    <a:srgbClr val="4472C4"/>
    <a:srgbClr val="28ABE3"/>
    <a:srgbClr val="FF60FE"/>
    <a:srgbClr val="FF6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3"/>
    <p:restoredTop sz="92993"/>
  </p:normalViewPr>
  <p:slideViewPr>
    <p:cSldViewPr snapToGrid="0">
      <p:cViewPr varScale="1">
        <p:scale>
          <a:sx n="158" d="100"/>
          <a:sy n="158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EEB4B-2E67-1B42-9C9D-C07EDCAEB299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A9923-1A9E-0C44-89F7-3D42F07CC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3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Hi I’m Lorraine Fesq, and today I’ll be talking about an Apophis mission that we’re working on at Caltech and JPL.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A9923-1A9E-0C44-89F7-3D42F07CCE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18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 So, why do we want to go to Apophis? 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 As most of you probably know, the asteroid Apophis will fly by the Earth within GEO distance in 2029. 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 This will be a global event and offers a rare opportunity to observe the reaction of a small body to tidal forces.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6CCF4-B3A5-004D-B911-59A28922C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45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Caltech is leading a first-of-its-kind mission to escort Apophis through Earth Closest Approach or ECA, identifying surface changes and mapping its interior 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You may have heard this mission referred to as “DROID” in the past. But now that Caltech is leading it, we’re calling it the Caltech Mission to Apophis.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It’s a rendezvous mission with a spacecraft constellation consisting of a mothership and 2 CubeSats equipped with radar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A9923-1A9E-0C44-89F7-3D42F07CCE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26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first overarching goal for this mission is to understand the interior structure of a rubble pile asteroid, and implications for its formation, evolution, and response to a deflection attempt.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we want to determine the shape, bulk density and bulk porosity of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apophis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. This will help constrain its interior structure and mechanical properties. We would also like to determine the internal block size distribution, composition, porosity, and geometric arrangement of blocks and voids.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 second goal is to understand how close planetary flybys affect asteroids - including resurfacing and implications for response to a deflection attempt.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Observing material movement during ECA will help us constrain the cohesive strength. We also want to observe spin state changes as a result of ECA, and take a cool photo of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apophis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with earth in the background, which will be great for public outreach.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A9923-1A9E-0C44-89F7-3D42F07CCE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A9923-1A9E-0C44-89F7-3D42F07CCE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546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 summary, bistatic radar would provide a unique data set, making our mission complementary to both RAMSES and APEX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We’re currently funded for Phase A and we’re working on long term funding.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Thank you, and I look forward to answering any questions!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A9923-1A9E-0C44-89F7-3D42F07CCE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1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.xml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4" Type="http://schemas.openxmlformats.org/officeDocument/2006/relationships/image" Target="../media/image10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ACA0F6-FC38-0F49-94D3-BA301B68632E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2164C343-CA67-A14D-8481-F6BC53B88468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9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351861-1753-B044-9EEC-A2A058A3C8B1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2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54001" y="132081"/>
            <a:ext cx="8514080" cy="20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lvl="1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2pPr>
            <a:lvl3pPr marL="1371566" lvl="2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754" lvl="3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4pPr>
            <a:lvl5pPr marL="2285943" lvl="4" indent="-22859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5pPr>
            <a:lvl6pPr marL="2743132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54001" y="327900"/>
            <a:ext cx="8514080" cy="43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54001" y="757179"/>
            <a:ext cx="8514080" cy="35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solidFill>
                  <a:srgbClr val="000000"/>
                </a:solidFill>
              </a:defRPr>
            </a:lvl1pPr>
            <a:lvl2pPr marL="914378" lvl="1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marL="1371566" lvl="2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3pPr>
            <a:lvl4pPr marL="1828754" lvl="3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4pPr>
            <a:lvl5pPr marL="2285943" lvl="4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5pPr>
            <a:lvl6pPr marL="2743132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1412241" y="1602106"/>
            <a:ext cx="6319520" cy="2719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378" lvl="1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66" lvl="2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54" lvl="3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132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254000" y="4802824"/>
            <a:ext cx="1422401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3BE82F0-2158-BD41-A38F-4EC2DA0E85E1}" type="datetime1">
              <a:rPr lang="en-US" smtClean="0"/>
              <a:t>4/25/25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676402" y="4802824"/>
            <a:ext cx="5791199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Pre-Decisional Information – For Planning and Discussion Purposes Only 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467600" y="4802824"/>
            <a:ext cx="586130" cy="27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28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027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180A96-C4C3-E4C0-B9BF-CF057049D1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DBB7A-81D8-895B-895A-623E02480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9984" y="3793603"/>
            <a:ext cx="2845202" cy="975436"/>
          </a:xfrm>
        </p:spPr>
        <p:txBody>
          <a:bodyPr anchor="b">
            <a:noAutofit/>
          </a:bodyPr>
          <a:lstStyle>
            <a:lvl1pPr algn="l">
              <a:defRPr sz="270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2007-1B7F-8508-F7B7-D4225AF2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43300" y="4767262"/>
            <a:ext cx="2057400" cy="27384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A033F292-A9C9-4341-9066-99E3C2E1640D}" type="datetime1">
              <a:rPr lang="en-US" smtClean="0"/>
              <a:t>4/25/25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3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F3D2F81-10E4-42B4-859C-76F7E3B3D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48FAD4-1AA3-DC99-285A-1EE18639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0765"/>
            <a:ext cx="7886700" cy="273845"/>
          </a:xfrm>
        </p:spPr>
        <p:txBody>
          <a:bodyPr>
            <a:normAutofit/>
          </a:bodyPr>
          <a:lstStyle>
            <a:lvl1pPr>
              <a:defRPr sz="135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87056-1C72-254D-D43E-D8248F619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6997"/>
            <a:ext cx="7886700" cy="3625725"/>
          </a:xfrm>
        </p:spPr>
        <p:txBody>
          <a:bodyPr/>
          <a:lstStyle>
            <a:lvl1pPr marL="171450" indent="-171450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6B59E-D1BD-A7C6-EACB-815DD220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25A2-6655-FD4A-89FA-F8CAF36DD2C7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0E6D-E32A-1A5C-4FFF-21502181E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F03BF-4F31-B12C-7E12-3EB13043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17825" y="-34725"/>
            <a:ext cx="368220" cy="215255"/>
          </a:xfrm>
        </p:spPr>
        <p:txBody>
          <a:bodyPr/>
          <a:lstStyle>
            <a:lvl1pPr algn="l">
              <a:defRPr sz="788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5C45B2F5-57CC-EE4A-B703-F48B6F440E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4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9E9E-48B0-3751-D97D-954939CE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01D59-89F5-7769-1682-241DA4BDF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496BF-486A-B78E-757B-74BF2748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441AE-4F5B-A542-BB0D-53641832A572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05520-7225-6AC7-16A0-6B83A52B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AA5FD-8C52-86EF-815C-D813540E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4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8D7E-490D-6272-73E0-E035D7983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F7B11-6CAC-92A5-43B6-F89955E1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58724-A9E0-5D99-99D4-3455B548B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B7010-E5D0-A6CB-D788-1359A623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47A7-C175-DF40-891D-F7AA74D31D02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67D30-7A8D-09F6-06AC-EF3C1F6F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BD82F-8F6E-A059-F9C0-A99B8103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08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C26FF-CEC3-2004-8F97-BCE2D961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BA8D9-71A7-1D48-03EA-EAC80D7D9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39241-EBF1-EB9A-56DD-EF4C8B13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13A39-B1DC-4249-3716-43DDDBE12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4802E-CE84-60A9-B261-41D9A1B8F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C74415-E0DB-B34A-A816-7B72F31F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EC9-3E33-C540-BB85-4D1657614E77}" type="datetime1">
              <a:rPr lang="en-US" smtClean="0"/>
              <a:t>4/25/25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C5272-D14D-4CC5-160B-B2E4995B9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1A8C0-47E0-C91B-0445-BCA84D60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34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A157-444C-AD88-82F9-4B2613A5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99B92-6550-E636-5040-AA50EB73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A75E-A5AF-D14C-BA08-927BDF31729E}" type="datetime1">
              <a:rPr lang="en-US" smtClean="0"/>
              <a:t>4/25/25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8FDDF-4D1A-DAE5-F8EE-73C52D41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0ECF6-CECB-43D4-7534-A970C23D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7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3530543-FAB0-2C44-8D32-A88E582D92EF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36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672D7C-4DB1-753A-D088-0108918A6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8575-CD7A-774F-AD1A-FEA6A38BA690}" type="datetime1">
              <a:rPr lang="en-US" smtClean="0"/>
              <a:t>4/25/25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371278-D38F-C3F0-6AA4-3B594A21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76855-8A27-15EF-875E-8E929BF7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3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3FD8F-4054-7539-92D1-D53DF16D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0F736-9817-DA88-574E-934C54BC9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8F4CF-9EF6-AF1D-C233-49F82E8EB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1754F-94D7-42C6-F7B2-86FDE4AF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6275C-08E8-EC43-8451-206064AFA522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66516-B153-37D4-AE63-0E4A6ED8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2AE89-300A-234B-3AB1-8C973E1B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92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80771-A678-2397-1AFE-4A35C1C8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169147-1FA9-52A7-D27D-1393C5F3C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5EBB7-0580-59A1-088A-25BDCED83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C2027-CCBD-A82A-7DFB-9F6BE4F9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843C-455D-8348-AC1B-CCB261B44527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43944-9C4E-E60B-AACC-77B99DA5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6440C-17A6-535B-2203-4AA169DA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B32B-1C91-1A23-47BB-95EFBDCB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13987-0D89-A4BA-211C-718835DBF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838F2-6153-04B3-50D7-BA1B4267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22FA-25CD-8045-9017-495B3933ED74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FD5C2-7F28-2DD5-A926-F9A2ECD0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D48AD-973A-AC50-7D76-FAEB29C7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8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2446B1-8C8C-3F05-210F-1BC7C972C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C78A5-867C-8F43-6211-FD2295A91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65B-3E2D-3FE9-764A-A9903D5A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46C-8963-D04F-B61A-86F1339A0091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8096F-D872-3AD7-735F-D2B0F281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CFCE-0518-5AC7-66A8-BE6D7567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3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7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54002" y="132082"/>
            <a:ext cx="8514080" cy="20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28588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2pPr>
            <a:lvl3pPr marL="1371532" lvl="2" indent="-228588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709" lvl="3" indent="-228588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4pPr>
            <a:lvl5pPr marL="2285886" lvl="4" indent="-228588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5pPr>
            <a:lvl6pPr marL="2743064" lvl="5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5" lvl="8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54002" y="327901"/>
            <a:ext cx="8514080" cy="43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54002" y="757179"/>
            <a:ext cx="8514080" cy="35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>
                <a:solidFill>
                  <a:srgbClr val="000000"/>
                </a:solidFill>
              </a:defRPr>
            </a:lvl1pPr>
            <a:lvl2pPr marL="914355" lvl="1" indent="-2285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marL="1371532" lvl="2" indent="-2285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3pPr>
            <a:lvl4pPr marL="1828709" lvl="3" indent="-2285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4pPr>
            <a:lvl5pPr marL="2285886" lvl="4" indent="-22858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5pPr>
            <a:lvl6pPr marL="2743064" lvl="5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5" lvl="8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1412242" y="1602106"/>
            <a:ext cx="6319520" cy="2719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78" lvl="0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355" lvl="1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532" lvl="2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709" lvl="3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5886" lvl="4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064" lvl="5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5" lvl="8" indent="-34288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254001" y="4802825"/>
            <a:ext cx="1422401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3BE82F0-2158-BD41-A38F-4EC2DA0E85E1}" type="datetime1">
              <a:rPr lang="en-US" smtClean="0"/>
              <a:t>4/25/25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676403" y="4802825"/>
            <a:ext cx="5791199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Pre-Decisional Information – For Planning and Discussion Purposes Only 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467600" y="4802825"/>
            <a:ext cx="586130" cy="272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02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st sl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37D059-515F-4D32-99C4-6F9212128B55}"/>
              </a:ext>
            </a:extLst>
          </p:cNvPr>
          <p:cNvSpPr/>
          <p:nvPr/>
        </p:nvSpPr>
        <p:spPr>
          <a:xfrm>
            <a:off x="296466" y="347663"/>
            <a:ext cx="3577828" cy="444817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LU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143" y="538579"/>
            <a:ext cx="3177457" cy="380677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50"/>
            </a:lvl1pPr>
          </a:lstStyle>
          <a:p>
            <a:r>
              <a:rPr lang="en-GB"/>
              <a:t>Click to edit Master title style</a:t>
            </a:r>
            <a:endParaRPr lang="de-LU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142" y="4460789"/>
            <a:ext cx="1879998" cy="2196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Date</a:t>
            </a:r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670198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771659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2089AC1-7D3B-BF40-1A8F-750CDD8ABAC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984" y="328852"/>
            <a:ext cx="8176034" cy="4599019"/>
          </a:xfrm>
          <a:prstGeom prst="rect">
            <a:avLst/>
          </a:prstGeom>
        </p:spPr>
      </p:pic>
      <p:pic>
        <p:nvPicPr>
          <p:cNvPr id="4" name="Background">
            <a:extLst>
              <a:ext uri="{FF2B5EF4-FFF2-40B4-BE49-F238E27FC236}">
                <a16:creationId xmlns:a16="http://schemas.microsoft.com/office/drawing/2014/main" id="{FB79E4AF-AAC4-E03A-9B18-B86CBBAD22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24"/>
            <a:ext cx="9144000" cy="5143500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225"/>
              </a:spcBef>
              <a:spcAft>
                <a:spcPts val="225"/>
              </a:spcAft>
            </a:pPr>
            <a:endParaRPr lang="en-US" sz="3300" b="1" i="0" baseline="0">
              <a:solidFill>
                <a:schemeClr val="bg1"/>
              </a:solidFill>
              <a:latin typeface="DM Sans" pitchFamily="2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 userDrawn="1">
            <p:ph type="body" sz="quarter" idx="13" hasCustomPrompt="1"/>
            <p:custDataLst>
              <p:tags r:id="rId3"/>
            </p:custDataLst>
          </p:nvPr>
        </p:nvSpPr>
        <p:spPr>
          <a:xfrm>
            <a:off x="4848838" y="3264500"/>
            <a:ext cx="3602219" cy="138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rtl="0">
              <a:buClr>
                <a:schemeClr val="tx2"/>
              </a:buClr>
              <a:defRPr lang="en-US" sz="900" dirty="0">
                <a:solidFill>
                  <a:schemeClr val="tx2"/>
                </a:solidFill>
              </a:defRPr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 userDrawn="1">
            <p:ph type="subTitle" idx="1"/>
            <p:custDataLst>
              <p:tags r:id="rId4"/>
            </p:custDataLst>
          </p:nvPr>
        </p:nvSpPr>
        <p:spPr>
          <a:xfrm>
            <a:off x="4848838" y="2563233"/>
            <a:ext cx="3602219" cy="1846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 rtl="0">
              <a:buClr>
                <a:schemeClr val="tx2"/>
              </a:buClr>
              <a:defRPr lang="en-US" sz="1200" dirty="0">
                <a:solidFill>
                  <a:schemeClr val="tx2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 userDrawn="1">
            <p:ph type="title"/>
            <p:custDataLst>
              <p:tags r:id="rId5"/>
            </p:custDataLst>
          </p:nvPr>
        </p:nvSpPr>
        <p:spPr>
          <a:xfrm>
            <a:off x="4848838" y="1747053"/>
            <a:ext cx="3602219" cy="7386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noAutofit/>
          </a:bodyPr>
          <a:lstStyle>
            <a:lvl1pPr rtl="0">
              <a:buClr>
                <a:schemeClr val="tx2"/>
              </a:buClr>
              <a:defRPr lang="en-US" sz="2400" cap="all" baseline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Rocket Lab USA, Inc.">
            <a:extLst>
              <a:ext uri="{FF2B5EF4-FFF2-40B4-BE49-F238E27FC236}">
                <a16:creationId xmlns:a16="http://schemas.microsoft.com/office/drawing/2014/main" id="{4E78A2EB-4116-7AB2-8271-78CC6ADABD55}"/>
              </a:ext>
            </a:extLst>
          </p:cNvPr>
          <p:cNvSpPr txBox="1"/>
          <p:nvPr userDrawn="1"/>
        </p:nvSpPr>
        <p:spPr>
          <a:xfrm>
            <a:off x="4848837" y="616711"/>
            <a:ext cx="1134926" cy="138499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/>
          <a:p>
            <a:pPr rtl="0">
              <a:lnSpc>
                <a:spcPct val="100000"/>
              </a:lnSpc>
            </a:pPr>
            <a:r>
              <a:rPr lang="en-US" sz="900" b="1">
                <a:solidFill>
                  <a:schemeClr val="bg1"/>
                </a:solidFill>
                <a:latin typeface="DM Sans" pitchFamily="2" charset="0"/>
              </a:rPr>
              <a:t>Rocket Lab USA, Inc.</a:t>
            </a:r>
            <a:endParaRPr lang="en-US" sz="900">
              <a:latin typeface="DM Sans" pitchFamily="2" charset="0"/>
            </a:endParaRPr>
          </a:p>
        </p:txBody>
      </p:sp>
      <p:sp>
        <p:nvSpPr>
          <p:cNvPr id="15" name="Rocket Lab USA, Inc.">
            <a:extLst>
              <a:ext uri="{FF2B5EF4-FFF2-40B4-BE49-F238E27FC236}">
                <a16:creationId xmlns:a16="http://schemas.microsoft.com/office/drawing/2014/main" id="{F47BB47B-8EEE-94F5-BDD5-1148A294FC7D}"/>
              </a:ext>
            </a:extLst>
          </p:cNvPr>
          <p:cNvSpPr txBox="1"/>
          <p:nvPr userDrawn="1"/>
        </p:nvSpPr>
        <p:spPr>
          <a:xfrm>
            <a:off x="4848837" y="4452904"/>
            <a:ext cx="950581" cy="138499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/>
          <a:p>
            <a:pPr rtl="0">
              <a:lnSpc>
                <a:spcPct val="100000"/>
              </a:lnSpc>
            </a:pPr>
            <a:r>
              <a:rPr lang="en-US" sz="900" b="0">
                <a:solidFill>
                  <a:schemeClr val="bg1"/>
                </a:solidFill>
                <a:latin typeface="DM Sans" pitchFamily="2" charset="0"/>
              </a:rPr>
              <a:t>rocketlabusa.com</a:t>
            </a:r>
            <a:endParaRPr lang="en-US" sz="900" b="0"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04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ExportCt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37199-C413-185D-F946-FBBE2BA2FA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66"/>
            <a:ext cx="9144000" cy="38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7B55E-3ED4-5CAF-BD37-9F1B23D646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757738"/>
            <a:ext cx="9144000" cy="3857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6B35B-3CF5-6144-B6DA-A9DDF0E5C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8" y="1009268"/>
            <a:ext cx="8334104" cy="371092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9959B2C-A50E-7B38-455B-63648B9C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1573" y="4796387"/>
            <a:ext cx="2600854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96DED60F-4E73-D084-C0EB-6723E729E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59361" y="4796387"/>
            <a:ext cx="1105649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91629F6-0B52-4049-8060-D5AB5CF35C59}" type="datetime1">
              <a:rPr lang="en-US" smtClean="0"/>
              <a:pPr/>
              <a:t>4/25/25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FB7AD6-CF43-3A2A-53B0-47CB4C2D4978}"/>
              </a:ext>
            </a:extLst>
          </p:cNvPr>
          <p:cNvSpPr txBox="1"/>
          <p:nvPr userDrawn="1"/>
        </p:nvSpPr>
        <p:spPr>
          <a:xfrm>
            <a:off x="1115846" y="4942211"/>
            <a:ext cx="14446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5">
                <a:solidFill>
                  <a:srgbClr val="A6A6A6"/>
                </a:solidFill>
              </a:rPr>
              <a:t>Proprietary &amp; Export Controlled Information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5">
                <a:solidFill>
                  <a:srgbClr val="A6A6A6"/>
                </a:solidFill>
              </a:rPr>
              <a:t>Subject to Restrictions on Title Chart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1775F8-DF07-3AEC-C881-C51E9CB99F2E}"/>
              </a:ext>
            </a:extLst>
          </p:cNvPr>
          <p:cNvSpPr txBox="1"/>
          <p:nvPr userDrawn="1"/>
        </p:nvSpPr>
        <p:spPr>
          <a:xfrm>
            <a:off x="332185" y="4987339"/>
            <a:ext cx="790601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5" b="0">
                <a:solidFill>
                  <a:srgbClr val="A6A6A6"/>
                </a:solidFill>
              </a:rPr>
              <a:t>Rocket Lab USA, Inc.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5CDEEDA-414B-A194-9924-D1F452771A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639" y="4933534"/>
            <a:ext cx="235039" cy="82832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ACFFB976-EC17-71A6-65CC-79C932D9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8" y="418941"/>
            <a:ext cx="8334104" cy="527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96CEF8F6-1110-B4D9-5790-DF3302243E44}"/>
              </a:ext>
            </a:extLst>
          </p:cNvPr>
          <p:cNvSpPr txBox="1">
            <a:spLocks/>
          </p:cNvSpPr>
          <p:nvPr userDrawn="1"/>
        </p:nvSpPr>
        <p:spPr>
          <a:xfrm>
            <a:off x="78634" y="4978129"/>
            <a:ext cx="474334" cy="1653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0910F-2011-2044-B69D-2B5B02ED64F5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AC6150-A9FB-DD81-B307-5F5753F39C7D}"/>
              </a:ext>
            </a:extLst>
          </p:cNvPr>
          <p:cNvCxnSpPr>
            <a:cxnSpLocks/>
          </p:cNvCxnSpPr>
          <p:nvPr userDrawn="1"/>
        </p:nvCxnSpPr>
        <p:spPr>
          <a:xfrm>
            <a:off x="1106760" y="5029941"/>
            <a:ext cx="0" cy="55372"/>
          </a:xfrm>
          <a:prstGeom prst="line">
            <a:avLst/>
          </a:prstGeom>
          <a:ln w="9525">
            <a:solidFill>
              <a:srgbClr val="D02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97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7D92C89-194A-D94E-BF77-A6511A1AA258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27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89331A18-8071-D92F-8CE5-6695DC8C70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51011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1" imgH="351" progId="TCLayout.ActiveDocument.1">
                  <p:embed/>
                </p:oleObj>
              </mc:Choice>
              <mc:Fallback>
                <p:oleObj name="think-cell Slide" r:id="rId3" imgW="351" imgH="35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331A18-8071-D92F-8CE5-6695DC8C70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B5B51-EE2D-3B4C-A5CA-A7985828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DM Sans" pitchFamily="2" charset="0"/>
              </a:defRPr>
            </a:lvl1pPr>
          </a:lstStyle>
          <a:p>
            <a:fld id="{5D57868F-3335-D844-8B43-6D2E1B1533E6}" type="datetimeFigureOut">
              <a:rPr lang="en-US" smtClean="0"/>
              <a:pPr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27C82-C0E5-1A4D-A3BE-C083AF979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DM Sans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B2745-3C8E-C04B-80D1-534630B8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DM Sans" pitchFamily="2" charset="0"/>
              </a:defRPr>
            </a:lvl1pPr>
          </a:lstStyle>
          <a:p>
            <a:fld id="{3200910F-2011-2044-B69D-2B5B02ED64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72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9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AAD1FC8-8CF1-8447-8974-7BA71622F2AA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0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0521BC-6BAE-5940-B793-C12D74AB8693}" type="datetime1">
              <a:rPr lang="en-US" smtClean="0"/>
              <a:t>4/25/25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6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94C33A-C228-164E-AAEB-DDE1757298AF}" type="datetime1">
              <a:rPr lang="en-US" smtClean="0"/>
              <a:t>4/25/25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3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6886730-C1FA-2F49-9B69-439BA95A2CFB}" type="datetime1">
              <a:rPr lang="en-US" smtClean="0"/>
              <a:t>4/25/25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1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553A11F-69DE-264F-832C-2E209A4FCDCC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7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E501D77-370B-2044-9CDD-9AF0DDF5E067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B68D16-0CE2-A544-AAE1-DE70B06D7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7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57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32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35E41-2B6B-8D4F-1E61-238EADD2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699C3-7C3F-BF14-2930-0C8FA4D3F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1B9E7-25EA-DD3C-88D2-E73F50A79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55533D-B7A1-2F4C-AFE5-A324EB6A529E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17F08-0D6D-9C4E-8DF6-A6E7BD305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FC5C-608B-DC6E-6943-35E4CF124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45B2F5-57CC-EE4A-B703-F48B6F440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sv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0.svg"/><Relationship Id="rId21" Type="http://schemas.openxmlformats.org/officeDocument/2006/relationships/image" Target="../media/image75.png"/><Relationship Id="rId34" Type="http://schemas.openxmlformats.org/officeDocument/2006/relationships/image" Target="../media/image88.svg"/><Relationship Id="rId42" Type="http://schemas.openxmlformats.org/officeDocument/2006/relationships/image" Target="../media/image96.svg"/><Relationship Id="rId47" Type="http://schemas.openxmlformats.org/officeDocument/2006/relationships/image" Target="../media/image101.png"/><Relationship Id="rId50" Type="http://schemas.openxmlformats.org/officeDocument/2006/relationships/image" Target="../media/image104.png"/><Relationship Id="rId55" Type="http://schemas.openxmlformats.org/officeDocument/2006/relationships/image" Target="../media/image109.svg"/><Relationship Id="rId63" Type="http://schemas.openxmlformats.org/officeDocument/2006/relationships/image" Target="../media/image117.sv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svg"/><Relationship Id="rId29" Type="http://schemas.openxmlformats.org/officeDocument/2006/relationships/image" Target="../media/image83.png"/><Relationship Id="rId11" Type="http://schemas.openxmlformats.org/officeDocument/2006/relationships/image" Target="../media/image65.png"/><Relationship Id="rId24" Type="http://schemas.openxmlformats.org/officeDocument/2006/relationships/image" Target="../media/image78.svg"/><Relationship Id="rId32" Type="http://schemas.openxmlformats.org/officeDocument/2006/relationships/image" Target="../media/image86.sv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45" Type="http://schemas.openxmlformats.org/officeDocument/2006/relationships/image" Target="../media/image99.png"/><Relationship Id="rId53" Type="http://schemas.openxmlformats.org/officeDocument/2006/relationships/image" Target="../media/image107.svg"/><Relationship Id="rId58" Type="http://schemas.openxmlformats.org/officeDocument/2006/relationships/image" Target="../media/image112.png"/><Relationship Id="rId5" Type="http://schemas.openxmlformats.org/officeDocument/2006/relationships/image" Target="../media/image59.png"/><Relationship Id="rId61" Type="http://schemas.openxmlformats.org/officeDocument/2006/relationships/image" Target="../media/image115.svg"/><Relationship Id="rId19" Type="http://schemas.openxmlformats.org/officeDocument/2006/relationships/image" Target="../media/image73.png"/><Relationship Id="rId14" Type="http://schemas.openxmlformats.org/officeDocument/2006/relationships/image" Target="../media/image68.svg"/><Relationship Id="rId22" Type="http://schemas.openxmlformats.org/officeDocument/2006/relationships/image" Target="../media/image76.svg"/><Relationship Id="rId27" Type="http://schemas.openxmlformats.org/officeDocument/2006/relationships/image" Target="../media/image81.png"/><Relationship Id="rId30" Type="http://schemas.openxmlformats.org/officeDocument/2006/relationships/image" Target="../media/image84.svg"/><Relationship Id="rId35" Type="http://schemas.openxmlformats.org/officeDocument/2006/relationships/image" Target="../media/image89.png"/><Relationship Id="rId43" Type="http://schemas.openxmlformats.org/officeDocument/2006/relationships/image" Target="../media/image97.png"/><Relationship Id="rId48" Type="http://schemas.openxmlformats.org/officeDocument/2006/relationships/image" Target="../media/image102.png"/><Relationship Id="rId56" Type="http://schemas.openxmlformats.org/officeDocument/2006/relationships/image" Target="../media/image110.png"/><Relationship Id="rId64" Type="http://schemas.openxmlformats.org/officeDocument/2006/relationships/image" Target="../media/image118.png"/><Relationship Id="rId8" Type="http://schemas.openxmlformats.org/officeDocument/2006/relationships/image" Target="../media/image62.png"/><Relationship Id="rId51" Type="http://schemas.openxmlformats.org/officeDocument/2006/relationships/image" Target="../media/image105.svg"/><Relationship Id="rId3" Type="http://schemas.openxmlformats.org/officeDocument/2006/relationships/image" Target="../media/image57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46" Type="http://schemas.openxmlformats.org/officeDocument/2006/relationships/image" Target="../media/image100.png"/><Relationship Id="rId59" Type="http://schemas.openxmlformats.org/officeDocument/2006/relationships/image" Target="../media/image113.png"/><Relationship Id="rId20" Type="http://schemas.openxmlformats.org/officeDocument/2006/relationships/image" Target="../media/image74.svg"/><Relationship Id="rId41" Type="http://schemas.openxmlformats.org/officeDocument/2006/relationships/image" Target="../media/image95.png"/><Relationship Id="rId54" Type="http://schemas.openxmlformats.org/officeDocument/2006/relationships/image" Target="../media/image108.png"/><Relationship Id="rId6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svg"/><Relationship Id="rId36" Type="http://schemas.openxmlformats.org/officeDocument/2006/relationships/image" Target="../media/image90.png"/><Relationship Id="rId49" Type="http://schemas.openxmlformats.org/officeDocument/2006/relationships/image" Target="../media/image103.png"/><Relationship Id="rId57" Type="http://schemas.openxmlformats.org/officeDocument/2006/relationships/image" Target="../media/image111.png"/><Relationship Id="rId10" Type="http://schemas.openxmlformats.org/officeDocument/2006/relationships/image" Target="../media/image64.png"/><Relationship Id="rId31" Type="http://schemas.openxmlformats.org/officeDocument/2006/relationships/image" Target="../media/image85.png"/><Relationship Id="rId44" Type="http://schemas.openxmlformats.org/officeDocument/2006/relationships/image" Target="../media/image98.svg"/><Relationship Id="rId52" Type="http://schemas.openxmlformats.org/officeDocument/2006/relationships/image" Target="../media/image106.png"/><Relationship Id="rId60" Type="http://schemas.openxmlformats.org/officeDocument/2006/relationships/image" Target="../media/image114.png"/><Relationship Id="rId65" Type="http://schemas.openxmlformats.org/officeDocument/2006/relationships/image" Target="../media/image11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9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2C2414-5379-B52C-6FC9-B92FD9761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7" y="11723"/>
            <a:ext cx="9144000" cy="5143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00BA99A-0D8C-4945-B5A3-82BAEF578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1175" y="330898"/>
            <a:ext cx="5475518" cy="11078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Caltech Mission </a:t>
            </a:r>
            <a:b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Apophis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DCBD30-A8B2-FA4C-A1CE-EC971EE0B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2169934"/>
            <a:ext cx="4613027" cy="1107030"/>
          </a:xfrm>
        </p:spPr>
        <p:txBody>
          <a:bodyPr lIns="91440" tIns="45720" rIns="91440" bIns="45720" anchor="t"/>
          <a:lstStyle/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C. A. Raymond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J. E. Andrade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P. C. Adell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R. B. Amini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S. Bhaskaran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A. B. Chmielewski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A. E. Daca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C. Elachi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L. M. Fesq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M. Haynes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A. Herique</a:t>
            </a:r>
            <a:r>
              <a:rPr lang="en-US" sz="1400" baseline="300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14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167B0113-D388-D040-976E-4642ABD47E8F}"/>
              </a:ext>
            </a:extLst>
          </p:cNvPr>
          <p:cNvSpPr txBox="1">
            <a:spLocks/>
          </p:cNvSpPr>
          <p:nvPr/>
        </p:nvSpPr>
        <p:spPr>
          <a:xfrm>
            <a:off x="-14050" y="4486653"/>
            <a:ext cx="7232145" cy="415341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IAA Planetary Defense Conference, Stellenbosch, </a:t>
            </a:r>
            <a:r>
              <a:rPr lang="en-US" sz="1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Capetown</a:t>
            </a:r>
            <a:r>
              <a:rPr lang="en-US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South Africa, 5-9 May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B94E1-3EDA-E0AE-0637-616E85845153}"/>
              </a:ext>
            </a:extLst>
          </p:cNvPr>
          <p:cNvSpPr txBox="1"/>
          <p:nvPr/>
        </p:nvSpPr>
        <p:spPr>
          <a:xfrm>
            <a:off x="4952999" y="3280833"/>
            <a:ext cx="407458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cs typeface="Calibri"/>
              </a:rPr>
              <a:t>1. Jet Propulsion Laboratory, California Institute of Technology, 4800 Oak Grove Dr., Pasadena, CA 91109</a:t>
            </a:r>
          </a:p>
          <a:p>
            <a:r>
              <a:rPr lang="en-US" sz="1000" dirty="0">
                <a:solidFill>
                  <a:schemeClr val="bg1"/>
                </a:solidFill>
                <a:cs typeface="Calibri"/>
              </a:rPr>
              <a:t>2. California Institute of Technology, 1200 E California Blvd M/C 104-44, Pasadena, CA 91125</a:t>
            </a:r>
          </a:p>
          <a:p>
            <a:r>
              <a:rPr lang="en-US" sz="1000" dirty="0">
                <a:solidFill>
                  <a:schemeClr val="bg1"/>
                </a:solidFill>
                <a:cs typeface="Calibri"/>
              </a:rPr>
              <a:t>3. Univ. Grenoble Alpes, CNRS, CNES, IPAG, Grenoble, France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B3B41-9958-42DD-C46D-B05A7DE724F5}"/>
              </a:ext>
            </a:extLst>
          </p:cNvPr>
          <p:cNvSpPr txBox="1"/>
          <p:nvPr/>
        </p:nvSpPr>
        <p:spPr>
          <a:xfrm>
            <a:off x="7776" y="4724336"/>
            <a:ext cx="3663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2025 California Institute of Technology.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Government sponsorship acknowledged.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461E0EED-0750-2621-A63A-6DE1ABF4F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22" y="241507"/>
            <a:ext cx="863126" cy="863126"/>
          </a:xfrm>
          <a:prstGeom prst="rect">
            <a:avLst/>
          </a:prstGeom>
        </p:spPr>
      </p:pic>
      <p:pic>
        <p:nvPicPr>
          <p:cNvPr id="11" name="Picture 10" descr="A picture containing text, clock&#10;&#10;AI-generated content may be incorrect.">
            <a:extLst>
              <a:ext uri="{FF2B5EF4-FFF2-40B4-BE49-F238E27FC236}">
                <a16:creationId xmlns:a16="http://schemas.microsoft.com/office/drawing/2014/main" id="{58B0671A-78CE-B16F-666F-B9C6AE3D4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759" y="330899"/>
            <a:ext cx="1153123" cy="5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5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2C45693-E20B-316F-937A-A037CAEFD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91" y="2313974"/>
            <a:ext cx="5139809" cy="14277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A941E-FB64-DD8F-24E2-6DA7B5DC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8D16-0CE2-A544-AAE1-DE70B06D704F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3E6D1DF7-8656-930B-E321-2E9F95E8B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317" y="1406243"/>
            <a:ext cx="863126" cy="86312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549D80-358A-8816-C9ED-F9C1A0A85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260" y="1488688"/>
            <a:ext cx="1825417" cy="78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40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CA1E8-5A96-AD94-3A92-B5D041A7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28ABE3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E970B-B325-3A24-BC59-73D6ACE29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81" y="1464415"/>
            <a:ext cx="7886700" cy="2815552"/>
          </a:xfrm>
        </p:spPr>
        <p:txBody>
          <a:bodyPr/>
          <a:lstStyle/>
          <a:p>
            <a:pPr marL="103505" indent="-103505" defTabSz="155448">
              <a:lnSpc>
                <a:spcPct val="100000"/>
              </a:lnSpc>
              <a:spcBef>
                <a:spcPts val="0"/>
              </a:spcBef>
              <a:defRPr sz="2108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solidFill>
                  <a:schemeClr val="bg1"/>
                </a:solidFill>
              </a:rPr>
              <a:t>Asphaug, Erik, et al. "Disruption of </a:t>
            </a:r>
            <a:r>
              <a:rPr lang="en-US" sz="1100" dirty="0" err="1">
                <a:solidFill>
                  <a:schemeClr val="bg1"/>
                </a:solidFill>
              </a:rPr>
              <a:t>kilometre</a:t>
            </a:r>
            <a:r>
              <a:rPr lang="en-US" sz="1100" dirty="0">
                <a:solidFill>
                  <a:schemeClr val="bg1"/>
                </a:solidFill>
              </a:rPr>
              <a:t>-sized asteroids by energetic collisions." </a:t>
            </a:r>
            <a:r>
              <a:rPr lang="en-US" sz="1100" i="1" dirty="0">
                <a:solidFill>
                  <a:schemeClr val="bg1"/>
                </a:solidFill>
              </a:rPr>
              <a:t>Nature</a:t>
            </a:r>
            <a:r>
              <a:rPr lang="en-US" sz="1100" dirty="0">
                <a:solidFill>
                  <a:schemeClr val="bg1"/>
                </a:solidFill>
              </a:rPr>
              <a:t> 393.6684 (1998): 437-440.</a:t>
            </a:r>
          </a:p>
          <a:p>
            <a:pPr marL="103505" indent="-103505" defTabSz="155448">
              <a:lnSpc>
                <a:spcPct val="100000"/>
              </a:lnSpc>
              <a:spcBef>
                <a:spcPts val="0"/>
              </a:spcBef>
              <a:defRPr sz="2108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solidFill>
                  <a:schemeClr val="bg1"/>
                </a:solidFill>
              </a:rPr>
              <a:t>DeMartini, Joseph V., et al. "Using a discrete element method to investigate seismic response and spin change of 99942 Apophis during its 2029 tidal encounter with Earth." </a:t>
            </a:r>
            <a:r>
              <a:rPr lang="en-US" sz="1100" i="1" dirty="0">
                <a:solidFill>
                  <a:schemeClr val="bg1"/>
                </a:solidFill>
              </a:rPr>
              <a:t>Icarus</a:t>
            </a:r>
            <a:r>
              <a:rPr lang="en-US" sz="1100" dirty="0">
                <a:solidFill>
                  <a:schemeClr val="bg1"/>
                </a:solidFill>
              </a:rPr>
              <a:t> 328 (2019): 93-103.</a:t>
            </a:r>
          </a:p>
          <a:p>
            <a:pPr marL="103505" indent="-103505" defTabSz="155448">
              <a:lnSpc>
                <a:spcPct val="100000"/>
              </a:lnSpc>
              <a:spcBef>
                <a:spcPts val="0"/>
              </a:spcBef>
              <a:defRPr sz="2108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 err="1">
                <a:solidFill>
                  <a:schemeClr val="bg1"/>
                </a:solidFill>
              </a:rPr>
              <a:t>Hirabayashi</a:t>
            </a:r>
            <a:r>
              <a:rPr lang="en-US" sz="1100" dirty="0">
                <a:solidFill>
                  <a:schemeClr val="bg1"/>
                </a:solidFill>
              </a:rPr>
              <a:t>, M., Y. Kim, and M. </a:t>
            </a:r>
            <a:r>
              <a:rPr lang="en-US" sz="1100" dirty="0" err="1">
                <a:solidFill>
                  <a:schemeClr val="bg1"/>
                </a:solidFill>
              </a:rPr>
              <a:t>Brozović</a:t>
            </a:r>
            <a:r>
              <a:rPr lang="en-US" sz="1100" dirty="0">
                <a:solidFill>
                  <a:schemeClr val="bg1"/>
                </a:solidFill>
              </a:rPr>
              <a:t>. "Finite element modeling to characterize the stress evolution in asteroid (99942) Apophis during the 2029 Earth encounter." </a:t>
            </a:r>
            <a:r>
              <a:rPr lang="en-US" sz="1100" i="1" dirty="0">
                <a:solidFill>
                  <a:schemeClr val="bg1"/>
                </a:solidFill>
              </a:rPr>
              <a:t>Icarus</a:t>
            </a:r>
            <a:r>
              <a:rPr lang="en-US" sz="1100" dirty="0">
                <a:solidFill>
                  <a:schemeClr val="bg1"/>
                </a:solidFill>
              </a:rPr>
              <a:t> 365 (2021): 114493.</a:t>
            </a:r>
          </a:p>
          <a:p>
            <a:pPr marL="103505" indent="-103505" defTabSz="155448">
              <a:lnSpc>
                <a:spcPct val="100000"/>
              </a:lnSpc>
              <a:spcBef>
                <a:spcPts val="0"/>
              </a:spcBef>
              <a:defRPr sz="2108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solidFill>
                  <a:schemeClr val="bg1"/>
                </a:solidFill>
              </a:rPr>
              <a:t>Kim, Yaeji, et al. "Tidal resurfacing model for (99942) Apophis during the 2029 close approach with Earth." </a:t>
            </a:r>
            <a:r>
              <a:rPr lang="en-US" sz="1100" i="1" dirty="0">
                <a:solidFill>
                  <a:schemeClr val="bg1"/>
                </a:solidFill>
              </a:rPr>
              <a:t>Monthly Notices of the Royal Astronomical Society</a:t>
            </a:r>
            <a:r>
              <a:rPr lang="en-US" sz="1100" dirty="0">
                <a:solidFill>
                  <a:schemeClr val="bg1"/>
                </a:solidFill>
              </a:rPr>
              <a:t> 520.3 (2023): 3405-3415.</a:t>
            </a:r>
          </a:p>
          <a:p>
            <a:pPr marL="103505" indent="-103505" defTabSz="155448">
              <a:lnSpc>
                <a:spcPct val="100000"/>
              </a:lnSpc>
              <a:spcBef>
                <a:spcPts val="0"/>
              </a:spcBef>
              <a:defRPr sz="2108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solidFill>
                  <a:schemeClr val="bg1"/>
                </a:solidFill>
              </a:rPr>
              <a:t>Valvano, Giulia, et al. "APOPHIS–effects of the 2029 Earth’s encounter on the surface and nearby dynamics." </a:t>
            </a:r>
            <a:r>
              <a:rPr lang="en-US" sz="1100" i="1" dirty="0">
                <a:solidFill>
                  <a:schemeClr val="bg1"/>
                </a:solidFill>
              </a:rPr>
              <a:t>Monthly Notices of the Royal Astronomical Society</a:t>
            </a:r>
            <a:r>
              <a:rPr lang="en-US" sz="1100" dirty="0">
                <a:solidFill>
                  <a:schemeClr val="bg1"/>
                </a:solidFill>
              </a:rPr>
              <a:t> 510.1 (2022): 95-109.</a:t>
            </a:r>
          </a:p>
          <a:p>
            <a:pPr marL="103505" indent="-103505" defTabSz="155448">
              <a:lnSpc>
                <a:spcPct val="100000"/>
              </a:lnSpc>
              <a:spcBef>
                <a:spcPts val="0"/>
              </a:spcBef>
              <a:defRPr sz="2108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solidFill>
                  <a:schemeClr val="bg1"/>
                </a:solidFill>
              </a:rPr>
              <a:t>Yu, Yang, et al. "Numerical predictions of surface effects during the 2029 close approach of asteroid 99942 Apophis." </a:t>
            </a:r>
            <a:r>
              <a:rPr lang="en-US" sz="1100" i="1" dirty="0">
                <a:solidFill>
                  <a:schemeClr val="bg1"/>
                </a:solidFill>
              </a:rPr>
              <a:t>Icarus</a:t>
            </a:r>
            <a:r>
              <a:rPr lang="en-US" sz="1100" dirty="0">
                <a:solidFill>
                  <a:schemeClr val="bg1"/>
                </a:solidFill>
              </a:rPr>
              <a:t> 242 (2014): 82-96.</a:t>
            </a:r>
          </a:p>
          <a:p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EB814-32CA-54CE-319E-CA006360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8D16-0CE2-A544-AAE1-DE70B06D704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4D7933B-58E2-F55A-6990-F16E6EEF0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945" y="4661092"/>
            <a:ext cx="1299028" cy="5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7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8C465E-FAA4-D730-4F12-73108545E062}"/>
              </a:ext>
            </a:extLst>
          </p:cNvPr>
          <p:cNvSpPr/>
          <p:nvPr/>
        </p:nvSpPr>
        <p:spPr>
          <a:xfrm>
            <a:off x="4572000" y="3121779"/>
            <a:ext cx="4287328" cy="97304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 defTabSz="685800">
              <a:spcBef>
                <a:spcPts val="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Pre- and post-encounter observations yield unique insights into how a small body responds to tidal forces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AE423-975F-5C47-B935-720BD98CF2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771" y="60190"/>
            <a:ext cx="5327083" cy="3010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F656C-9D14-7940-9005-BEB2621A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67" y="151018"/>
            <a:ext cx="4474731" cy="99417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B0F0"/>
                </a:solidFill>
                <a:cs typeface="Arial" panose="020B0604020202020204" pitchFamily="34" charset="0"/>
              </a:rPr>
              <a:t>Why Apophis?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17BE9B-6006-CC43-BA24-0DA24973A4FB}"/>
              </a:ext>
            </a:extLst>
          </p:cNvPr>
          <p:cNvSpPr txBox="1">
            <a:spLocks/>
          </p:cNvSpPr>
          <p:nvPr/>
        </p:nvSpPr>
        <p:spPr>
          <a:xfrm>
            <a:off x="4728962" y="2454900"/>
            <a:ext cx="3973404" cy="48663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The Apophis flyby creates unique opportunities:</a:t>
            </a:r>
            <a:endParaRPr lang="en-US" sz="13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77165" indent="-177165" defTabSz="685800">
              <a:spcBef>
                <a:spcPts val="0"/>
              </a:spcBef>
              <a:buNone/>
              <a:defRPr/>
            </a:pPr>
            <a:endParaRPr lang="en-US" sz="78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85800">
              <a:spcBef>
                <a:spcPts val="0"/>
              </a:spcBef>
              <a:defRPr/>
            </a:pPr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en-US" sz="82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F7BE1E-68B2-19E7-2194-7119EB3DA7DB}"/>
              </a:ext>
            </a:extLst>
          </p:cNvPr>
          <p:cNvGrpSpPr/>
          <p:nvPr/>
        </p:nvGrpSpPr>
        <p:grpSpPr>
          <a:xfrm>
            <a:off x="268662" y="1508981"/>
            <a:ext cx="3988378" cy="2750428"/>
            <a:chOff x="495002" y="2158925"/>
            <a:chExt cx="5317837" cy="366723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D1118F-6BF1-5247-B4BF-6E3FCADD9A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002" y="2158925"/>
              <a:ext cx="5245517" cy="366723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7F0C1A-3CD3-3441-886F-EC98F44286C5}"/>
                </a:ext>
              </a:extLst>
            </p:cNvPr>
            <p:cNvSpPr txBox="1"/>
            <p:nvPr/>
          </p:nvSpPr>
          <p:spPr>
            <a:xfrm>
              <a:off x="928701" y="5268166"/>
              <a:ext cx="488413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05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Apophis ground track below GEO altitude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51B716B-236A-0248-B34A-FFEBA0B15C98}"/>
              </a:ext>
            </a:extLst>
          </p:cNvPr>
          <p:cNvSpPr txBox="1"/>
          <p:nvPr/>
        </p:nvSpPr>
        <p:spPr>
          <a:xfrm>
            <a:off x="7957782" y="2294738"/>
            <a:ext cx="772969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450">
                <a:solidFill>
                  <a:prstClr val="white"/>
                </a:solidFill>
                <a:latin typeface="Calibri" panose="020F0502020204030204"/>
              </a:rPr>
              <a:t>Credit: NASA/JPL-Caltech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B5D3DE3B-F75D-CEAE-7CD9-C9F0FED11F9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07265" y="4811213"/>
            <a:ext cx="586130" cy="272097"/>
          </a:xfrm>
        </p:spPr>
        <p:txBody>
          <a:bodyPr/>
          <a:lstStyle/>
          <a:p>
            <a:pPr algn="l"/>
            <a:fld id="{00000000-1234-1234-1234-123412341234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139FF10-2E72-E6BB-E148-BCE2D4DB3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826" y="4588444"/>
            <a:ext cx="1299028" cy="5555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9523C-9FDA-9045-A05E-5AAEFB643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3" y="846574"/>
            <a:ext cx="4463990" cy="4827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Apophis (~340m) will pass within GEO distance from Earth in 2029 – a once-in-7-millenia event</a:t>
            </a:r>
            <a:endParaRPr 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3EE83C-F6AA-6F7C-9B87-D5ACC559439E}"/>
              </a:ext>
            </a:extLst>
          </p:cNvPr>
          <p:cNvSpPr txBox="1"/>
          <p:nvPr/>
        </p:nvSpPr>
        <p:spPr>
          <a:xfrm>
            <a:off x="2445683" y="4870356"/>
            <a:ext cx="4915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Pre-decisional Information – For Planning and Discussion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219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45A9A8-0E7C-7BC1-A8F0-5DE48287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D9D3972-6C44-7F81-4CC0-FB11594EC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281" y="4168549"/>
            <a:ext cx="1399934" cy="59871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31DFD4-38D9-876A-B48D-432E5FF9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8D16-0CE2-A544-AAE1-DE70B06D704F}" type="slidenum">
              <a:rPr lang="en-US" smtClean="0"/>
              <a:t>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D34B5F-C277-7521-3A43-0D6B8C2E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67" y="151018"/>
            <a:ext cx="6028383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cs typeface="Arial" panose="020B0604020202020204" pitchFamily="34" charset="0"/>
              </a:rPr>
              <a:t>Caltech Mission to Apophis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CE31B9E6-67D3-FBCA-FB81-238488E00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629" y="4580821"/>
            <a:ext cx="2155371" cy="598714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580D86F3-4717-B831-14AC-094EBA2CCD1A}"/>
              </a:ext>
            </a:extLst>
          </p:cNvPr>
          <p:cNvSpPr txBox="1">
            <a:spLocks/>
          </p:cNvSpPr>
          <p:nvPr/>
        </p:nvSpPr>
        <p:spPr>
          <a:xfrm>
            <a:off x="6853768" y="4786340"/>
            <a:ext cx="586130" cy="2720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8B713-C584-2876-9F54-F833D17CCA9D}"/>
              </a:ext>
            </a:extLst>
          </p:cNvPr>
          <p:cNvSpPr txBox="1"/>
          <p:nvPr/>
        </p:nvSpPr>
        <p:spPr>
          <a:xfrm>
            <a:off x="0" y="4866154"/>
            <a:ext cx="5104839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Pre-decisional Information – For Planning and Discussion Purposes Only</a:t>
            </a: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84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525CE8-B674-E54D-B6E9-6912F6451837}"/>
              </a:ext>
            </a:extLst>
          </p:cNvPr>
          <p:cNvGraphicFramePr>
            <a:graphicFrameLocks noGrp="1"/>
          </p:cNvGraphicFramePr>
          <p:nvPr/>
        </p:nvGraphicFramePr>
        <p:xfrm>
          <a:off x="181617" y="799194"/>
          <a:ext cx="5186761" cy="4074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185">
                  <a:extLst>
                    <a:ext uri="{9D8B030D-6E8A-4147-A177-3AD203B41FA5}">
                      <a16:colId xmlns:a16="http://schemas.microsoft.com/office/drawing/2014/main" val="2040572022"/>
                    </a:ext>
                  </a:extLst>
                </a:gridCol>
                <a:gridCol w="2193833">
                  <a:extLst>
                    <a:ext uri="{9D8B030D-6E8A-4147-A177-3AD203B41FA5}">
                      <a16:colId xmlns:a16="http://schemas.microsoft.com/office/drawing/2014/main" val="504358033"/>
                    </a:ext>
                  </a:extLst>
                </a:gridCol>
                <a:gridCol w="1618743">
                  <a:extLst>
                    <a:ext uri="{9D8B030D-6E8A-4147-A177-3AD203B41FA5}">
                      <a16:colId xmlns:a16="http://schemas.microsoft.com/office/drawing/2014/main" val="1017394773"/>
                    </a:ext>
                  </a:extLst>
                </a:gridCol>
              </a:tblGrid>
              <a:tr h="364061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Goals:</a:t>
                      </a:r>
                    </a:p>
                  </a:txBody>
                  <a:tcPr marL="67484" marR="67484" marT="33742" marB="337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Objectives:</a:t>
                      </a:r>
                    </a:p>
                  </a:txBody>
                  <a:tcPr marL="33742" marR="33742" marT="33742" marB="3374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Key Measurements:</a:t>
                      </a:r>
                    </a:p>
                  </a:txBody>
                  <a:tcPr marL="35816" marR="35816" marT="35816" marB="35816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850914"/>
                  </a:ext>
                </a:extLst>
              </a:tr>
              <a:tr h="708660">
                <a:tc rowSpan="2"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Understand the interior structure of a rubble pile asteroid, and implications for its formation, evolution, and response to a mitigation attempt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Determine the shape, bulk density, and bulk porosity of Apophis to constrain its interior structure and mechanical properties.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kern="120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Global shape and gravity models</a:t>
                      </a:r>
                    </a:p>
                  </a:txBody>
                  <a:tcPr marL="35816" marR="35816" marT="35816" marB="35816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571254"/>
                  </a:ext>
                </a:extLst>
              </a:tr>
              <a:tr h="823752">
                <a:tc vMerge="1">
                  <a:txBody>
                    <a:bodyPr/>
                    <a:lstStyle/>
                    <a:p>
                      <a:endParaRPr lang="en-US" sz="1400" b="0" i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Determine the internal block size distribution, composition, porosity, and geometric arrangement</a:t>
                      </a: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Monostatic and bistatic radar observations</a:t>
                      </a:r>
                    </a:p>
                  </a:txBody>
                  <a:tcPr marL="35816" marR="35816" marT="35816" marB="35816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8275"/>
                  </a:ext>
                </a:extLst>
              </a:tr>
              <a:tr h="823752">
                <a:tc rowSpan="3"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Understand how close planetary flybys affect asteroids, to understand how asteroids are resurfaced and respond to impulsive events (like deflection attempts)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CAECF">
                        <a:alpha val="6993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Determine cohesive strength by observing material movement on the surface of Apophis during the Earth flyby</a:t>
                      </a:r>
                    </a:p>
                  </a:txBody>
                  <a:tcPr marL="68580" marR="68580" marT="34290" marB="34290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AECF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Images of the surface of Apophis </a:t>
                      </a:r>
                      <a:r>
                        <a:rPr lang="en-US" sz="1100" b="1" i="0" u="sng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before and after </a:t>
                      </a:r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the Earth encounter</a:t>
                      </a:r>
                    </a:p>
                  </a:txBody>
                  <a:tcPr marL="35816" marR="35816" marT="35816" marB="35816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AECF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708586"/>
                  </a:ext>
                </a:extLst>
              </a:tr>
              <a:tr h="752648">
                <a:tc vMerge="1">
                  <a:txBody>
                    <a:bodyPr/>
                    <a:lstStyle/>
                    <a:p>
                      <a:endParaRPr lang="en-US" sz="1400" b="0" i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720" marR="4572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Determine how the spin-state of Apophis changes during the Earth flyby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AEC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Measurements of Apophis’s spin state </a:t>
                      </a:r>
                      <a:r>
                        <a:rPr lang="en-US" sz="1100" b="1" i="0" u="sng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before and after</a:t>
                      </a:r>
                      <a:r>
                        <a:rPr lang="en-US" sz="1100" b="1" i="0" u="none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the Earth encounter</a:t>
                      </a:r>
                    </a:p>
                  </a:txBody>
                  <a:tcPr marL="35816" marR="35816" marT="35816" marB="35816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AEC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7069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 sz="1400" b="0" i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Put asteroids into human context by taking simultaneous resolved images of the Earth and Apophis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AEC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Images of Apophis </a:t>
                      </a:r>
                      <a:r>
                        <a:rPr lang="en-US" sz="1100" b="1" i="0" u="sng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during</a:t>
                      </a:r>
                      <a:r>
                        <a:rPr lang="en-US" sz="1100" b="1" i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the Earth encounter</a:t>
                      </a:r>
                    </a:p>
                  </a:txBody>
                  <a:tcPr marL="35816" marR="35816" marT="35816" marB="35816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AEC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655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119F3C6-15E8-3045-99B2-C9FE1E4F250D}"/>
              </a:ext>
            </a:extLst>
          </p:cNvPr>
          <p:cNvSpPr txBox="1"/>
          <p:nvPr/>
        </p:nvSpPr>
        <p:spPr>
          <a:xfrm>
            <a:off x="7624329" y="2762983"/>
            <a:ext cx="147934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US" sz="1050" b="1" i="1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Predicted changes in Apophis’s surface slope during the Earth encounter</a:t>
            </a:r>
            <a:r>
              <a:rPr lang="en-US" sz="1050" b="1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05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(Valvano et al. 2021)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B2A7C-0919-C842-8085-13E1FBA10F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452" y="1126677"/>
            <a:ext cx="2151242" cy="1215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F17DDE-C707-E440-8901-F97F088D2CD7}"/>
              </a:ext>
            </a:extLst>
          </p:cNvPr>
          <p:cNvSpPr txBox="1"/>
          <p:nvPr/>
        </p:nvSpPr>
        <p:spPr>
          <a:xfrm>
            <a:off x="7833337" y="1400712"/>
            <a:ext cx="1270335" cy="8079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00">
              <a:defRPr/>
            </a:pPr>
            <a:r>
              <a:rPr lang="en-US" sz="1050" b="1" i="1">
                <a:solidFill>
                  <a:schemeClr val="bg1">
                    <a:lumMod val="95000"/>
                  </a:schemeClr>
                </a:solidFill>
                <a:latin typeface="Arial Narrow"/>
                <a:cs typeface="Arial Narrow" panose="020B0604020202020204" pitchFamily="34" charset="0"/>
              </a:rPr>
              <a:t>Simulations of regolith pile shapes on Apophis before and after the Earth encounter</a:t>
            </a:r>
            <a:r>
              <a:rPr lang="en-US" sz="1050" b="1">
                <a:solidFill>
                  <a:schemeClr val="bg1">
                    <a:lumMod val="95000"/>
                  </a:schemeClr>
                </a:solidFill>
                <a:latin typeface="Arial Narrow"/>
                <a:cs typeface="Arial Narrow" panose="020B0604020202020204" pitchFamily="34" charset="0"/>
              </a:rPr>
              <a:t> </a:t>
            </a:r>
            <a:r>
              <a:rPr lang="en-US" sz="105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 panose="020B0604020202020204" pitchFamily="34" charset="0"/>
              </a:rPr>
              <a:t>(Yu et al. 2014)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288BC7-1836-8646-8EDB-66C13865B326}"/>
              </a:ext>
            </a:extLst>
          </p:cNvPr>
          <p:cNvGrpSpPr/>
          <p:nvPr/>
        </p:nvGrpSpPr>
        <p:grpSpPr>
          <a:xfrm>
            <a:off x="5505140" y="115086"/>
            <a:ext cx="2415866" cy="883628"/>
            <a:chOff x="7354765" y="835200"/>
            <a:chExt cx="3221155" cy="11781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9662B5-9DD2-5C48-9627-E91508BFD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4765" y="835200"/>
              <a:ext cx="1693780" cy="11781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E1FDBE-0D12-1448-8525-28A2FC7D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2140" y="835200"/>
              <a:ext cx="1693780" cy="117817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0A71DA8-DF3E-6D4C-A68F-0DC28C503304}"/>
              </a:ext>
            </a:extLst>
          </p:cNvPr>
          <p:cNvSpPr txBox="1"/>
          <p:nvPr/>
        </p:nvSpPr>
        <p:spPr>
          <a:xfrm>
            <a:off x="8031773" y="216052"/>
            <a:ext cx="1112227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US" sz="1050" b="1" i="1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Schematic diagram of possible interior structures for small asteroid</a:t>
            </a:r>
            <a:r>
              <a:rPr lang="en-US" sz="1050" i="1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05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(Asphaug et al. 1999)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46321D-721B-9C45-86DA-C300175561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5235" y="3814858"/>
            <a:ext cx="1671638" cy="12386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D4173AE-BDF0-5715-59EB-84DDBF28D092}"/>
              </a:ext>
            </a:extLst>
          </p:cNvPr>
          <p:cNvGrpSpPr/>
          <p:nvPr/>
        </p:nvGrpSpPr>
        <p:grpSpPr>
          <a:xfrm>
            <a:off x="5875399" y="2497486"/>
            <a:ext cx="1592201" cy="1206782"/>
            <a:chOff x="7757838" y="3355285"/>
            <a:chExt cx="2122934" cy="16090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7F63A0-E6F3-1EDD-5879-493C80D89693}"/>
                </a:ext>
              </a:extLst>
            </p:cNvPr>
            <p:cNvSpPr/>
            <p:nvPr/>
          </p:nvSpPr>
          <p:spPr>
            <a:xfrm>
              <a:off x="7757838" y="3355285"/>
              <a:ext cx="2122934" cy="1609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C20C584-C3B0-FE42-8F6F-FBB785ED3C0D}"/>
                </a:ext>
              </a:extLst>
            </p:cNvPr>
            <p:cNvGrpSpPr/>
            <p:nvPr/>
          </p:nvGrpSpPr>
          <p:grpSpPr>
            <a:xfrm>
              <a:off x="7757838" y="3355285"/>
              <a:ext cx="2122934" cy="1609043"/>
              <a:chOff x="8080958" y="4570898"/>
              <a:chExt cx="2122934" cy="160904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03F104-4EB4-D246-BD2A-B67089891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80958" y="4570898"/>
                <a:ext cx="1863560" cy="148718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24877DF-2354-4A44-8BB3-EEC8181D9816}"/>
                  </a:ext>
                </a:extLst>
              </p:cNvPr>
              <p:cNvSpPr/>
              <p:nvPr/>
            </p:nvSpPr>
            <p:spPr>
              <a:xfrm>
                <a:off x="8792308" y="5833266"/>
                <a:ext cx="430823" cy="211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FFCA35E-F3D2-784F-A7DC-911C638421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34045" y="5700020"/>
                <a:ext cx="1569847" cy="479921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5086190-1877-2542-B6BE-EF77727CF761}"/>
              </a:ext>
            </a:extLst>
          </p:cNvPr>
          <p:cNvSpPr txBox="1"/>
          <p:nvPr/>
        </p:nvSpPr>
        <p:spPr>
          <a:xfrm>
            <a:off x="7694973" y="3994910"/>
            <a:ext cx="133805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defRPr/>
            </a:pPr>
            <a:r>
              <a:rPr lang="en-US" sz="1050" b="1" i="1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Model of surface stresses on Apophis during the Earth encounter</a:t>
            </a:r>
            <a:r>
              <a:rPr lang="en-US" sz="1050" i="1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05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</a:t>
            </a:r>
            <a:r>
              <a:rPr lang="en-US" sz="1050" err="1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Hirabayashi</a:t>
            </a:r>
            <a:r>
              <a:rPr lang="en-US" sz="105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et al. 2021)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DDB358-6B65-78AE-BEFA-062A6DB22147}"/>
              </a:ext>
            </a:extLst>
          </p:cNvPr>
          <p:cNvSpPr/>
          <p:nvPr/>
        </p:nvSpPr>
        <p:spPr>
          <a:xfrm>
            <a:off x="3669477" y="694706"/>
            <a:ext cx="1782225" cy="42751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B19E8C-622E-4A03-F2D1-E02DCB9FD86D}"/>
              </a:ext>
            </a:extLst>
          </p:cNvPr>
          <p:cNvSpPr txBox="1">
            <a:spLocks/>
          </p:cNvSpPr>
          <p:nvPr/>
        </p:nvSpPr>
        <p:spPr>
          <a:xfrm>
            <a:off x="261831" y="77210"/>
            <a:ext cx="6028383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b="1">
                <a:solidFill>
                  <a:srgbClr val="00B0F0"/>
                </a:solidFill>
                <a:cs typeface="Arial" panose="020B0604020202020204" pitchFamily="34" charset="0"/>
              </a:rPr>
              <a:t>Characterizing Apophis </a:t>
            </a:r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1FC7C6B5-77B5-CF19-64BC-63110337678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07265" y="4811213"/>
            <a:ext cx="586130" cy="272097"/>
          </a:xfrm>
        </p:spPr>
        <p:txBody>
          <a:bodyPr anchor="t"/>
          <a:lstStyle/>
          <a:p>
            <a:pPr algn="l"/>
            <a:fld id="{00000000-1234-1234-1234-123412341234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 algn="l"/>
              <a:t>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EC9CD2DD-A99A-8B78-B9A5-D7120C4381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945" y="4661092"/>
            <a:ext cx="1299028" cy="555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508312-DB76-F01E-BFCE-CD69E86D69C5}"/>
              </a:ext>
            </a:extLst>
          </p:cNvPr>
          <p:cNvSpPr txBox="1"/>
          <p:nvPr/>
        </p:nvSpPr>
        <p:spPr>
          <a:xfrm>
            <a:off x="180694" y="4895569"/>
            <a:ext cx="40206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A6A6A6"/>
                </a:solidFill>
                <a:cs typeface="Calibri"/>
              </a:rPr>
              <a:t>Pre-decisional Information – For Planning and Discussion Purposes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30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7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7953" y="3041653"/>
            <a:ext cx="8445500" cy="2702"/>
          </a:xfrm>
          <a:prstGeom prst="rect">
            <a:avLst/>
          </a:prstGeom>
        </p:spPr>
      </p:pic>
      <p:pic>
        <p:nvPicPr>
          <p:cNvPr id="3" name="Vector 8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7953" y="4697172"/>
            <a:ext cx="8445500" cy="2702"/>
          </a:xfrm>
          <a:prstGeom prst="rect">
            <a:avLst/>
          </a:prstGeom>
        </p:spPr>
      </p:pic>
      <p:pic>
        <p:nvPicPr>
          <p:cNvPr id="4" name="Vector 76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7953" y="1442577"/>
            <a:ext cx="8445500" cy="2702"/>
          </a:xfrm>
          <a:prstGeom prst="rect">
            <a:avLst/>
          </a:prstGeom>
        </p:spPr>
      </p:pic>
      <p:pic>
        <p:nvPicPr>
          <p:cNvPr id="5" name="Vector 77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76215" y="2255949"/>
            <a:ext cx="6135688" cy="2702"/>
          </a:xfrm>
          <a:prstGeom prst="rect">
            <a:avLst/>
          </a:prstGeom>
        </p:spPr>
      </p:pic>
      <p:pic>
        <p:nvPicPr>
          <p:cNvPr id="6" name="Vector 8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76215" y="3848193"/>
            <a:ext cx="6135688" cy="2702"/>
          </a:xfrm>
          <a:prstGeom prst="rect">
            <a:avLst/>
          </a:prstGeom>
        </p:spPr>
      </p:pic>
      <p:pic>
        <p:nvPicPr>
          <p:cNvPr id="7" name="Vector 8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76215" y="4255990"/>
            <a:ext cx="3849688" cy="2702"/>
          </a:xfrm>
          <a:prstGeom prst="rect">
            <a:avLst/>
          </a:prstGeom>
        </p:spPr>
      </p:pic>
      <p:pic>
        <p:nvPicPr>
          <p:cNvPr id="8" name="Vector 7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11483" y="2635782"/>
            <a:ext cx="1936750" cy="2702"/>
          </a:xfrm>
          <a:prstGeom prst="rect">
            <a:avLst/>
          </a:prstGeom>
        </p:spPr>
      </p:pic>
      <p:pic>
        <p:nvPicPr>
          <p:cNvPr id="9" name="Vector 78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11483" y="1890898"/>
            <a:ext cx="4302125" cy="2702"/>
          </a:xfrm>
          <a:prstGeom prst="rect">
            <a:avLst/>
          </a:prstGeom>
        </p:spPr>
      </p:pic>
      <p:pic>
        <p:nvPicPr>
          <p:cNvPr id="10" name="Vector 83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411483" y="3337763"/>
            <a:ext cx="1936750" cy="2702"/>
          </a:xfrm>
          <a:prstGeom prst="rect">
            <a:avLst/>
          </a:prstGeom>
        </p:spPr>
      </p:pic>
      <p:pic>
        <p:nvPicPr>
          <p:cNvPr id="11" name="Vector 84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411483" y="3517853"/>
            <a:ext cx="1936750" cy="2702"/>
          </a:xfrm>
          <a:prstGeom prst="rect">
            <a:avLst/>
          </a:prstGeom>
        </p:spPr>
      </p:pic>
      <p:pic>
        <p:nvPicPr>
          <p:cNvPr id="12" name="Group 333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7704" y="241001"/>
            <a:ext cx="9032875" cy="5064125"/>
          </a:xfrm>
          <a:prstGeom prst="rect">
            <a:avLst/>
          </a:prstGeom>
        </p:spPr>
      </p:pic>
      <p:sp>
        <p:nvSpPr>
          <p:cNvPr id="13" name="Baseline Science Traceability Matrix"/>
          <p:cNvSpPr/>
          <p:nvPr/>
        </p:nvSpPr>
        <p:spPr>
          <a:xfrm>
            <a:off x="267953" y="466148"/>
            <a:ext cx="4357688" cy="325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47"/>
              </a:lnSpc>
            </a:pPr>
            <a:r>
              <a:rPr lang="en-US" sz="2185" dirty="0">
                <a:solidFill>
                  <a:srgbClr val="FFFFFF"/>
                </a:solidFill>
                <a:latin typeface="HelveticaNowText ExtraBold" pitchFamily="34" charset="0"/>
                <a:ea typeface="HelveticaNowText ExtraBold" pitchFamily="34" charset="-122"/>
                <a:cs typeface="HelveticaNowText ExtraBold" pitchFamily="34" charset="-120"/>
              </a:rPr>
              <a:t>Baseline Science </a:t>
            </a:r>
            <a:r>
              <a:rPr lang="en-US" sz="2185" dirty="0">
                <a:solidFill>
                  <a:srgbClr val="FFFFFF"/>
                </a:solidFill>
                <a:latin typeface="Helvetica Neue UltraLight" pitchFamily="34" charset="0"/>
                <a:ea typeface="Helvetica Neue UltraLight" pitchFamily="34" charset="-122"/>
                <a:cs typeface="Helvetica Neue UltraLight" pitchFamily="34" charset="-120"/>
              </a:rPr>
              <a:t>Traceability Matrix</a:t>
            </a:r>
            <a:endParaRPr lang="en-US" sz="21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Understand the interior structure of a rubble pile asteroid and implications for its formation evolution and response to a mitigation attempt"/>
          <p:cNvSpPr/>
          <p:nvPr/>
        </p:nvSpPr>
        <p:spPr>
          <a:xfrm>
            <a:off x="871606" y="1654050"/>
            <a:ext cx="1478203" cy="817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250"/>
              </a:lnSpc>
              <a:spcAft>
                <a:spcPts val="199"/>
              </a:spcAft>
            </a:pPr>
            <a:r>
              <a:rPr lang="en-US" sz="1062" dirty="0">
                <a:solidFill>
                  <a:srgbClr val="33C8ED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Understand the interior structure of a rubble pile asteroid</a:t>
            </a:r>
            <a:r>
              <a:rPr lang="en-US" sz="1062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 </a:t>
            </a:r>
            <a:r>
              <a:rPr lang="en-US" sz="1062" dirty="0">
                <a:solidFill>
                  <a:srgbClr val="FFFFFF"/>
                </a:solidFill>
                <a:latin typeface="Helvetica Now Var Text ExtraLight" pitchFamily="34" charset="0"/>
                <a:ea typeface="Helvetica Now Var Text ExtraLight" pitchFamily="34" charset="-122"/>
                <a:cs typeface="Helvetica Now Var Text ExtraLight" pitchFamily="34" charset="-120"/>
              </a:rPr>
              <a:t>and implications for its formation, evolution, and response to a mitigation attempt</a:t>
            </a:r>
            <a:endParaRPr lang="en-US" sz="106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name_11 Determine the shape bulk density and bulk porosity of Apophis to constrain its interior structure and mechanical properties"/>
          <p:cNvSpPr/>
          <p:nvPr/>
        </p:nvSpPr>
        <p:spPr>
          <a:xfrm>
            <a:off x="2576215" y="1606426"/>
            <a:ext cx="1597116" cy="60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96C8D6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1.1.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Determine the shape, bulk density, and bulk porosity of Apophis to constrain its interior structure and mechanical properties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Global shape model at 05 m spatial  elevation resolution"/>
          <p:cNvSpPr/>
          <p:nvPr/>
        </p:nvSpPr>
        <p:spPr>
          <a:xfrm>
            <a:off x="4411483" y="1606425"/>
            <a:ext cx="184116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Global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shape model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at &lt;0.5 m spatial &amp; elevation resolution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mera 02 mpx res Apoph full-frame 20482 CCD IFOV 8-25 rad px-1 FOV 09-27  achieved at dist 25-9 km or 150-50 body radii"/>
          <p:cNvSpPr/>
          <p:nvPr/>
        </p:nvSpPr>
        <p:spPr>
          <a:xfrm>
            <a:off x="6512905" y="1480666"/>
            <a:ext cx="224165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E28D7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Camera: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0.2 m/px res, Apophis full-frame (20482 CCD, IFOV 8-25 μrad px-1, FOV 0.9°-2.7°) ⇒ achieved at dist. 25-9 km or 150-50 body radii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adio science Doppler tracking"/>
          <p:cNvSpPr/>
          <p:nvPr/>
        </p:nvSpPr>
        <p:spPr>
          <a:xfrm>
            <a:off x="6512905" y="2011238"/>
            <a:ext cx="2176187" cy="11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E28D7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Radio science: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Doppler tracking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adar monostatic mode 3D SAR volumetric backscatter image 7m res 10 MHz bandwidth SNR  10 dB"/>
          <p:cNvSpPr/>
          <p:nvPr/>
        </p:nvSpPr>
        <p:spPr>
          <a:xfrm>
            <a:off x="6512906" y="2287883"/>
            <a:ext cx="2249134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E28D7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Radar (monostatic mode):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3D SAR volumetric backscatter image (7m res, ≥10 MHz bandwidth, SNR ≥ 10 dB). 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adar bistatic mode transmission radar echoes 100 ns timing accuracy  precision SNR  10 dB"/>
          <p:cNvSpPr/>
          <p:nvPr/>
        </p:nvSpPr>
        <p:spPr>
          <a:xfrm>
            <a:off x="6512906" y="2699467"/>
            <a:ext cx="2249134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E28D7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Radar (bistatic mode):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transmission radar echoes (100 ns timing accuracy / precision, SNR ≥ 10 dB) 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Camera Phase angle 0-90 5 resAt least two photometric filters ideally matching OSIRIS-APEX 001 m px-1 res from 13-04 km 75-25 body radii with specs above"/>
          <p:cNvSpPr/>
          <p:nvPr/>
        </p:nvSpPr>
        <p:spPr>
          <a:xfrm>
            <a:off x="6512905" y="3222637"/>
            <a:ext cx="2176187" cy="444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E28D7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Camera: 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Phase angle 0°-90°, 5° res.</a:t>
            </a:r>
            <a:br>
              <a:rPr sz="15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At least two photometric filters (ideally matching OSIRIS-APEX). 0.01 m px-1 res from 1.3-0.4 km (7.5-2.5 body radii, with specs above)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Camera imaging before during and after encounter"/>
          <p:cNvSpPr/>
          <p:nvPr/>
        </p:nvSpPr>
        <p:spPr>
          <a:xfrm>
            <a:off x="6512905" y="3914749"/>
            <a:ext cx="1910816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E28D7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Camera: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imaging before, during, and after encounter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Global gravity model to spherical harmonic degreeorder 4"/>
          <p:cNvSpPr/>
          <p:nvPr/>
        </p:nvSpPr>
        <p:spPr>
          <a:xfrm>
            <a:off x="4411483" y="1939800"/>
            <a:ext cx="184116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Global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gravity model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to spherical harmonic degree/order 4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Distinguish interior 20 m monolithic objects  voids"/>
          <p:cNvSpPr/>
          <p:nvPr/>
        </p:nvSpPr>
        <p:spPr>
          <a:xfrm>
            <a:off x="4411483" y="2336675"/>
            <a:ext cx="184116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Distinguish interior ≥10 m monolithic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objects / voids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Measure interior dielectric constant at 03 accuracy and 10 precision"/>
          <p:cNvSpPr/>
          <p:nvPr/>
        </p:nvSpPr>
        <p:spPr>
          <a:xfrm>
            <a:off x="4411483" y="2689840"/>
            <a:ext cx="184116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Measure interior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dielectric constant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at ∆ε=0.3 accuracy and 10% precision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Measure albedo change"/>
          <p:cNvSpPr/>
          <p:nvPr/>
        </p:nvSpPr>
        <p:spPr>
          <a:xfrm>
            <a:off x="4411483" y="3161133"/>
            <a:ext cx="1841168" cy="11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Measure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albedo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change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Measure color change"/>
          <p:cNvSpPr/>
          <p:nvPr/>
        </p:nvSpPr>
        <p:spPr>
          <a:xfrm>
            <a:off x="4411483" y="3351353"/>
            <a:ext cx="1841168" cy="11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Measure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color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change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Construct Digital Terrain Maps of select regions at 001 m px-1 res"/>
          <p:cNvSpPr/>
          <p:nvPr/>
        </p:nvSpPr>
        <p:spPr>
          <a:xfrm>
            <a:off x="4411483" y="3558721"/>
            <a:ext cx="184116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Construct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Digital Terrain Maps 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of select regions at 0.01 m px-1 res.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Measure the spin state before and after encounter"/>
          <p:cNvSpPr/>
          <p:nvPr/>
        </p:nvSpPr>
        <p:spPr>
          <a:xfrm>
            <a:off x="4411483" y="3920703"/>
            <a:ext cx="184116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Measure the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spin state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before and after encounter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Image Apophis while transiting Earth during the encounter"/>
          <p:cNvSpPr/>
          <p:nvPr/>
        </p:nvSpPr>
        <p:spPr>
          <a:xfrm>
            <a:off x="4411483" y="4347661"/>
            <a:ext cx="184116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Image Apophis while </a:t>
            </a:r>
            <a:r>
              <a:rPr lang="en-US" sz="750" dirty="0">
                <a:solidFill>
                  <a:srgbClr val="CCCCCC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transiting Earth </a:t>
            </a:r>
            <a:r>
              <a:rPr lang="en-US" sz="750" dirty="0">
                <a:solidFill>
                  <a:srgbClr val="FFFFFF"/>
                </a:solidFill>
                <a:latin typeface="Helvetica Neue Light" pitchFamily="34" charset="0"/>
                <a:ea typeface="Helvetica Neue Light" pitchFamily="34" charset="-122"/>
                <a:cs typeface="Helvetica Neue Light" pitchFamily="34" charset="-120"/>
              </a:rPr>
              <a:t>during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the encounter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name_12 Determine the internal block size distribution composition porosity and geometric arrangement"/>
          <p:cNvSpPr/>
          <p:nvPr/>
        </p:nvSpPr>
        <p:spPr>
          <a:xfrm>
            <a:off x="2576216" y="2352376"/>
            <a:ext cx="1452074" cy="420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96C8D6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1.2.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Determine the internal block size distribution, composition, porosity, and geometric arrangement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name_21 Determine if material moves on the surface of Apophis during the Earth encounter"/>
          <p:cNvSpPr/>
          <p:nvPr/>
        </p:nvSpPr>
        <p:spPr>
          <a:xfrm>
            <a:off x="2576215" y="3147479"/>
            <a:ext cx="1597116" cy="395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96C8D6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2.1.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Determine if material moves on the surface of Apophis during the Earth encounter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name_22 Determine how the spin-state of Apophis changes during the Earth encounter"/>
          <p:cNvSpPr/>
          <p:nvPr/>
        </p:nvSpPr>
        <p:spPr>
          <a:xfrm>
            <a:off x="2576215" y="3874419"/>
            <a:ext cx="1597116" cy="316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96C8D6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2.2.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Determine how the spin-state of Apophis changes during the Earth encounter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name_23 Put asteroids into human context simultaneous resolved images of Earth and Apophis"/>
          <p:cNvSpPr/>
          <p:nvPr/>
        </p:nvSpPr>
        <p:spPr>
          <a:xfrm>
            <a:off x="2576215" y="4276421"/>
            <a:ext cx="1597116" cy="395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75"/>
              </a:lnSpc>
              <a:spcAft>
                <a:spcPts val="199"/>
              </a:spcAft>
            </a:pPr>
            <a:r>
              <a:rPr lang="en-US" sz="750" dirty="0">
                <a:solidFill>
                  <a:srgbClr val="96C8D6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2.3.</a:t>
            </a:r>
            <a:r>
              <a:rPr lang="en-US" sz="750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 Put asteroids into human context: simultaneous resolved images of Earth and Apophis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Understand how close planetary encounters affect asteroids with regard to resurfacing and response to impulsive events like deflection attempts"/>
          <p:cNvSpPr/>
          <p:nvPr/>
        </p:nvSpPr>
        <p:spPr>
          <a:xfrm>
            <a:off x="871606" y="3176237"/>
            <a:ext cx="1575428" cy="1019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250"/>
              </a:lnSpc>
              <a:spcAft>
                <a:spcPts val="199"/>
              </a:spcAft>
            </a:pPr>
            <a:r>
              <a:rPr lang="en-US" sz="1062" dirty="0">
                <a:solidFill>
                  <a:srgbClr val="33C8ED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Understand how close planetary encounters affect asteroid</a:t>
            </a:r>
            <a:r>
              <a:rPr lang="en-US" sz="1062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 </a:t>
            </a:r>
            <a:r>
              <a:rPr lang="en-US" sz="1062" dirty="0">
                <a:solidFill>
                  <a:srgbClr val="FFFFFF"/>
                </a:solidFill>
                <a:latin typeface="Helvetica Now Var Text ExtraLight" pitchFamily="34" charset="0"/>
                <a:ea typeface="Helvetica Now Var Text ExtraLight" pitchFamily="34" charset="-122"/>
                <a:cs typeface="Helvetica Now Var Text ExtraLight" pitchFamily="34" charset="-120"/>
              </a:rPr>
              <a:t>resurfacing and response to impulsive events (like deflection attempts)</a:t>
            </a:r>
            <a:endParaRPr lang="en-US" sz="106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Science Goals"/>
          <p:cNvSpPr/>
          <p:nvPr/>
        </p:nvSpPr>
        <p:spPr>
          <a:xfrm>
            <a:off x="874024" y="957202"/>
            <a:ext cx="971555" cy="365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37"/>
              </a:lnSpc>
              <a:spcAft>
                <a:spcPts val="250"/>
              </a:spcAft>
            </a:pPr>
            <a:r>
              <a:rPr lang="en-US" sz="1250" kern="0" spc="-62" dirty="0">
                <a:solidFill>
                  <a:srgbClr val="33C8ED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Science Goals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Science Objectives"/>
          <p:cNvSpPr/>
          <p:nvPr/>
        </p:nvSpPr>
        <p:spPr>
          <a:xfrm>
            <a:off x="2576216" y="957202"/>
            <a:ext cx="1357739" cy="365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37"/>
              </a:lnSpc>
              <a:spcAft>
                <a:spcPts val="250"/>
              </a:spcAft>
            </a:pPr>
            <a:r>
              <a:rPr lang="en-US" sz="1250" kern="0" spc="-62" dirty="0">
                <a:solidFill>
                  <a:srgbClr val="96C8D6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Science Objectives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Measurement Requirements"/>
          <p:cNvSpPr/>
          <p:nvPr/>
        </p:nvSpPr>
        <p:spPr>
          <a:xfrm>
            <a:off x="4411482" y="957202"/>
            <a:ext cx="1969347" cy="365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37"/>
              </a:lnSpc>
              <a:spcAft>
                <a:spcPts val="250"/>
              </a:spcAft>
            </a:pPr>
            <a:r>
              <a:rPr lang="en-US" sz="1250" kern="0" spc="-62" dirty="0">
                <a:solidFill>
                  <a:srgbClr val="CCCCCC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Measurement Requirements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InstrumentMission Requirements"/>
          <p:cNvSpPr/>
          <p:nvPr/>
        </p:nvSpPr>
        <p:spPr>
          <a:xfrm>
            <a:off x="6512905" y="957202"/>
            <a:ext cx="1774155" cy="365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37"/>
              </a:lnSpc>
              <a:spcAft>
                <a:spcPts val="250"/>
              </a:spcAft>
            </a:pPr>
            <a:r>
              <a:rPr lang="en-US" sz="1250" kern="0" spc="-62" dirty="0">
                <a:solidFill>
                  <a:srgbClr val="E28D7C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Instrument/Mission Requirements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name_1"/>
          <p:cNvSpPr/>
          <p:nvPr/>
        </p:nvSpPr>
        <p:spPr>
          <a:xfrm>
            <a:off x="334863" y="1359851"/>
            <a:ext cx="373063" cy="111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7187"/>
              </a:lnSpc>
              <a:spcAft>
                <a:spcPts val="1187"/>
              </a:spcAft>
            </a:pPr>
            <a:r>
              <a:rPr lang="en-US" sz="5931" kern="0" spc="-62" dirty="0">
                <a:solidFill>
                  <a:srgbClr val="656565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1</a:t>
            </a:r>
            <a:endParaRPr lang="en-US" sz="593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name_2"/>
          <p:cNvSpPr/>
          <p:nvPr/>
        </p:nvSpPr>
        <p:spPr>
          <a:xfrm>
            <a:off x="244822" y="2889262"/>
            <a:ext cx="508000" cy="111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7187"/>
              </a:lnSpc>
              <a:spcAft>
                <a:spcPts val="1187"/>
              </a:spcAft>
            </a:pPr>
            <a:r>
              <a:rPr lang="en-US" sz="5931" kern="0" spc="-62" dirty="0">
                <a:solidFill>
                  <a:srgbClr val="656565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2</a:t>
            </a:r>
            <a:endParaRPr lang="en-US" sz="593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PAGE 25"/>
          <p:cNvSpPr/>
          <p:nvPr/>
        </p:nvSpPr>
        <p:spPr>
          <a:xfrm>
            <a:off x="4333875" y="30146"/>
            <a:ext cx="476325" cy="119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761970">
              <a:lnSpc>
                <a:spcPts val="750"/>
              </a:lnSpc>
            </a:pPr>
            <a:r>
              <a:rPr lang="en-US" sz="625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PAGE </a:t>
            </a:r>
            <a:r>
              <a:rPr lang="en-US" sz="625" dirty="0">
                <a:solidFill>
                  <a:srgbClr val="E31937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25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name_2025"/>
          <p:cNvSpPr/>
          <p:nvPr/>
        </p:nvSpPr>
        <p:spPr>
          <a:xfrm>
            <a:off x="8826500" y="18240"/>
            <a:ext cx="246118" cy="1428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defTabSz="761970">
              <a:lnSpc>
                <a:spcPts val="937"/>
              </a:lnSpc>
            </a:pPr>
            <a:r>
              <a:rPr lang="en-US" sz="750" kern="0" spc="-125" dirty="0">
                <a:solidFill>
                  <a:srgbClr val="FFFFFF"/>
                </a:solidFill>
                <a:latin typeface="Helvetica Now Var Text ExtraLight" pitchFamily="34" charset="0"/>
                <a:ea typeface="Helvetica Now Var Text ExtraLight" pitchFamily="34" charset="-122"/>
                <a:cs typeface="Helvetica Now Var Text ExtraLight" pitchFamily="34" charset="-120"/>
              </a:rPr>
              <a:t>2025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MISSON TO APOPHIS"/>
          <p:cNvSpPr/>
          <p:nvPr/>
        </p:nvSpPr>
        <p:spPr>
          <a:xfrm>
            <a:off x="37704" y="30146"/>
            <a:ext cx="921836" cy="1190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761970">
              <a:lnSpc>
                <a:spcPts val="750"/>
              </a:lnSpc>
            </a:pPr>
            <a:r>
              <a:rPr lang="en-US" sz="625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MISSON TO APOPHIS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0D85AE-34FE-3B75-32A5-15D09983F17F}"/>
              </a:ext>
            </a:extLst>
          </p:cNvPr>
          <p:cNvSpPr txBox="1"/>
          <p:nvPr/>
        </p:nvSpPr>
        <p:spPr>
          <a:xfrm>
            <a:off x="2353234" y="4794716"/>
            <a:ext cx="427700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A6A6A6"/>
                </a:solidFill>
                <a:cs typeface="Calibri"/>
              </a:rPr>
              <a:t>Pre-decisional Information – For Planning and Discussion Purposes Only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9F9CD-361A-4DF5-ABE5-336BCF0D8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0D1D03F-36A6-6FB3-7803-A02B13D89AA9}"/>
              </a:ext>
            </a:extLst>
          </p:cNvPr>
          <p:cNvSpPr/>
          <p:nvPr/>
        </p:nvSpPr>
        <p:spPr>
          <a:xfrm>
            <a:off x="2884221" y="733958"/>
            <a:ext cx="3383280" cy="3383280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D1630-BFFC-DEE6-8083-05CF0ADD4654}"/>
              </a:ext>
            </a:extLst>
          </p:cNvPr>
          <p:cNvSpPr/>
          <p:nvPr/>
        </p:nvSpPr>
        <p:spPr>
          <a:xfrm>
            <a:off x="3959248" y="1699243"/>
            <a:ext cx="3110138" cy="3156361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74EB3A-A2B0-11E6-DCB0-0EF4AB98A2C6}"/>
              </a:ext>
            </a:extLst>
          </p:cNvPr>
          <p:cNvSpPr/>
          <p:nvPr/>
        </p:nvSpPr>
        <p:spPr>
          <a:xfrm>
            <a:off x="1903267" y="1682507"/>
            <a:ext cx="3185777" cy="3181575"/>
          </a:xfrm>
          <a:prstGeom prst="ellipse">
            <a:avLst/>
          </a:prstGeom>
          <a:solidFill>
            <a:schemeClr val="accent6">
              <a:alpha val="50196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ED18D-7CFC-4678-2594-01DF3C1703C9}"/>
              </a:ext>
            </a:extLst>
          </p:cNvPr>
          <p:cNvSpPr txBox="1"/>
          <p:nvPr/>
        </p:nvSpPr>
        <p:spPr>
          <a:xfrm>
            <a:off x="5674034" y="3896097"/>
            <a:ext cx="1096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Seismology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62DD7-67C9-7B98-95D9-C8AB988C6C0D}"/>
              </a:ext>
            </a:extLst>
          </p:cNvPr>
          <p:cNvSpPr txBox="1"/>
          <p:nvPr/>
        </p:nvSpPr>
        <p:spPr>
          <a:xfrm>
            <a:off x="1787462" y="3383524"/>
            <a:ext cx="158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Map elemental abundances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4B40EB-16B5-E426-3BF8-E939A72FD2BE}"/>
              </a:ext>
            </a:extLst>
          </p:cNvPr>
          <p:cNvSpPr txBox="1"/>
          <p:nvPr/>
        </p:nvSpPr>
        <p:spPr>
          <a:xfrm>
            <a:off x="3862868" y="2587397"/>
            <a:ext cx="1324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200" dirty="0">
                <a:solidFill>
                  <a:prstClr val="white"/>
                </a:solidFill>
                <a:latin typeface="Aptos" panose="02110004020202020204"/>
              </a:rPr>
              <a:t>Map surface morphology</a:t>
            </a:r>
          </a:p>
          <a:p>
            <a:pPr algn="ctr" defTabSz="685783"/>
            <a:endParaRPr lang="en-US" sz="1200" dirty="0">
              <a:solidFill>
                <a:prstClr val="white"/>
              </a:solidFill>
              <a:latin typeface="Aptos" panose="02110004020202020204"/>
            </a:endParaRPr>
          </a:p>
          <a:p>
            <a:pPr algn="ctr" defTabSz="685783"/>
            <a:r>
              <a:rPr lang="en-US" sz="1200" dirty="0">
                <a:solidFill>
                  <a:prstClr val="white"/>
                </a:solidFill>
                <a:latin typeface="Aptos" panose="02110004020202020204"/>
              </a:rPr>
              <a:t>Shape, bulk density, porosity</a:t>
            </a:r>
          </a:p>
          <a:p>
            <a:pPr algn="ctr" defTabSz="685783"/>
            <a:endParaRPr lang="en-US" sz="1200" dirty="0">
              <a:solidFill>
                <a:prstClr val="white"/>
              </a:solidFill>
              <a:latin typeface="Aptos" panose="02110004020202020204"/>
            </a:endParaRPr>
          </a:p>
          <a:p>
            <a:pPr algn="ctr" defTabSz="685783"/>
            <a:r>
              <a:rPr lang="en-US" sz="1200" dirty="0">
                <a:solidFill>
                  <a:prstClr val="white"/>
                </a:solidFill>
                <a:latin typeface="Aptos" panose="02110004020202020204"/>
              </a:rPr>
              <a:t>Mass </a:t>
            </a:r>
          </a:p>
          <a:p>
            <a:pPr defTabSz="685783"/>
            <a:endParaRPr lang="en-US" sz="120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F25A7-88DF-D85A-36C9-C939521A6AE2}"/>
              </a:ext>
            </a:extLst>
          </p:cNvPr>
          <p:cNvSpPr txBox="1"/>
          <p:nvPr/>
        </p:nvSpPr>
        <p:spPr>
          <a:xfrm>
            <a:off x="4757137" y="1847878"/>
            <a:ext cx="153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Surface material properties through surface change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28E6D2-9DDA-3D4A-0498-FAEE4BF636AA}"/>
              </a:ext>
            </a:extLst>
          </p:cNvPr>
          <p:cNvSpPr txBox="1"/>
          <p:nvPr/>
        </p:nvSpPr>
        <p:spPr>
          <a:xfrm>
            <a:off x="5139032" y="3016587"/>
            <a:ext cx="1437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Spin change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7B9060-2709-E3A7-604B-F00C86AB1A84}"/>
              </a:ext>
            </a:extLst>
          </p:cNvPr>
          <p:cNvSpPr txBox="1"/>
          <p:nvPr/>
        </p:nvSpPr>
        <p:spPr>
          <a:xfrm>
            <a:off x="4933376" y="3323723"/>
            <a:ext cx="936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Ejected debris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3EE64A-9BF4-B3AC-50E8-3E951460BE64}"/>
              </a:ext>
            </a:extLst>
          </p:cNvPr>
          <p:cNvSpPr txBox="1"/>
          <p:nvPr/>
        </p:nvSpPr>
        <p:spPr>
          <a:xfrm>
            <a:off x="3243283" y="389796"/>
            <a:ext cx="2817062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800">
                <a:solidFill>
                  <a:srgbClr val="FF6E1D"/>
                </a:solidFill>
                <a:latin typeface="Aptos" panose="02110004020202020204"/>
              </a:rPr>
              <a:t>Caltech Mission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CE7A89-9D74-35AD-A025-2836B62D56FC}"/>
              </a:ext>
            </a:extLst>
          </p:cNvPr>
          <p:cNvSpPr txBox="1"/>
          <p:nvPr/>
        </p:nvSpPr>
        <p:spPr>
          <a:xfrm>
            <a:off x="6996408" y="2227284"/>
            <a:ext cx="2010511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r>
              <a:rPr lang="en-US" sz="1800">
                <a:solidFill>
                  <a:srgbClr val="0070C0"/>
                </a:solidFill>
                <a:latin typeface="Aptos" panose="02110004020202020204"/>
              </a:rPr>
              <a:t>RAMSES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2BD37D-F947-6149-6619-733BAA04783A}"/>
              </a:ext>
            </a:extLst>
          </p:cNvPr>
          <p:cNvSpPr txBox="1"/>
          <p:nvPr/>
        </p:nvSpPr>
        <p:spPr>
          <a:xfrm>
            <a:off x="648800" y="2279120"/>
            <a:ext cx="2010511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r>
              <a:rPr lang="en-US" sz="1800">
                <a:solidFill>
                  <a:srgbClr val="00B050"/>
                </a:solidFill>
                <a:latin typeface="Aptos" panose="02110004020202020204"/>
              </a:rPr>
              <a:t>OSIRIS-APEX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D7187194-BEDD-0AC6-F8D4-2E320565EBA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07265" y="4811213"/>
            <a:ext cx="586130" cy="272097"/>
          </a:xfrm>
        </p:spPr>
        <p:txBody>
          <a:bodyPr anchor="t"/>
          <a:lstStyle>
            <a:defPPr>
              <a:defRPr lang="en-US"/>
            </a:defPPr>
            <a:lvl1pPr marL="0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0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39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48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8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86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556" algn="l" defTabSz="6095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fld id="{00000000-1234-1234-1234-123412341234}" type="slidenum">
              <a:rPr lang="en-US" sz="1000">
                <a:solidFill>
                  <a:prstClr val="black">
                    <a:lumMod val="50000"/>
                    <a:lumOff val="50000"/>
                  </a:prstClr>
                </a:solidFill>
                <a:latin typeface="Aptos" panose="02110004020202020204"/>
              </a:rPr>
              <a:pPr defTabSz="685783"/>
              <a:t>6</a:t>
            </a:fld>
            <a:endParaRPr lang="en-US" sz="1000">
              <a:solidFill>
                <a:prstClr val="black">
                  <a:lumMod val="50000"/>
                  <a:lumOff val="50000"/>
                </a:prstClr>
              </a:solidFill>
              <a:latin typeface="Aptos" panose="02110004020202020204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69604904-9F87-BD82-9EDC-28968D4F0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946" y="4661094"/>
            <a:ext cx="1299028" cy="555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45EE22-C9BE-51CE-EFA1-D2B9E6C19D0F}"/>
              </a:ext>
            </a:extLst>
          </p:cNvPr>
          <p:cNvSpPr txBox="1"/>
          <p:nvPr/>
        </p:nvSpPr>
        <p:spPr>
          <a:xfrm>
            <a:off x="3336962" y="1037843"/>
            <a:ext cx="247007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200" dirty="0">
                <a:solidFill>
                  <a:prstClr val="white"/>
                </a:solidFill>
                <a:latin typeface="Aptos" panose="02110004020202020204"/>
                <a:ea typeface="Calibri"/>
                <a:cs typeface="Calibri"/>
              </a:rPr>
              <a:t>Direct measurement of permittivity (composition and porosity)</a:t>
            </a:r>
            <a:endParaRPr lang="en-US" dirty="0">
              <a:solidFill>
                <a:prstClr val="white"/>
              </a:solidFill>
              <a:latin typeface="Aptos" panose="02110004020202020204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FCDFD-6989-5A9D-2713-C2FC9AD4BAF0}"/>
              </a:ext>
            </a:extLst>
          </p:cNvPr>
          <p:cNvSpPr txBox="1"/>
          <p:nvPr/>
        </p:nvSpPr>
        <p:spPr>
          <a:xfrm>
            <a:off x="4926015" y="2512411"/>
            <a:ext cx="132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Interior heterogeneity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C4A480-3452-6E4B-0173-24D71AF3BB0F}"/>
              </a:ext>
            </a:extLst>
          </p:cNvPr>
          <p:cNvSpPr txBox="1"/>
          <p:nvPr/>
        </p:nvSpPr>
        <p:spPr>
          <a:xfrm>
            <a:off x="2267950" y="3972226"/>
            <a:ext cx="158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Study </a:t>
            </a:r>
            <a:r>
              <a:rPr lang="en-US" sz="1200" err="1">
                <a:solidFill>
                  <a:prstClr val="white"/>
                </a:solidFill>
                <a:latin typeface="Aptos" panose="02110004020202020204"/>
              </a:rPr>
              <a:t>Yarkovsky</a:t>
            </a:r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 effect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77A1A9-3BE0-8B40-89F9-94C61079B908}"/>
              </a:ext>
            </a:extLst>
          </p:cNvPr>
          <p:cNvSpPr txBox="1"/>
          <p:nvPr/>
        </p:nvSpPr>
        <p:spPr>
          <a:xfrm>
            <a:off x="1978906" y="2749160"/>
            <a:ext cx="91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r>
              <a:rPr lang="en-US" sz="1200">
                <a:solidFill>
                  <a:prstClr val="white"/>
                </a:solidFill>
                <a:latin typeface="Aptos" panose="02110004020202020204"/>
              </a:rPr>
              <a:t>Map mineralogy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0BC156-A457-6B4D-5AEA-2DEA7E19430A}"/>
              </a:ext>
            </a:extLst>
          </p:cNvPr>
          <p:cNvSpPr txBox="1">
            <a:spLocks/>
          </p:cNvSpPr>
          <p:nvPr/>
        </p:nvSpPr>
        <p:spPr>
          <a:xfrm>
            <a:off x="26649" y="-3075"/>
            <a:ext cx="8890892" cy="4592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>
              <a:buClr>
                <a:prstClr val="black"/>
              </a:buClr>
            </a:pPr>
            <a:r>
              <a:rPr lang="en-US" sz="2400" b="1">
                <a:solidFill>
                  <a:srgbClr val="00B0F0"/>
                </a:solidFill>
                <a:latin typeface="Aptos Display" panose="02110004020202020204"/>
                <a:cs typeface="Arial"/>
              </a:rPr>
              <a:t>Caltech mission concept complements OSIRIS-APEX and RAMSES</a:t>
            </a:r>
            <a:endParaRPr lang="en-US" sz="2775" b="1">
              <a:solidFill>
                <a:prstClr val="black"/>
              </a:solidFill>
              <a:latin typeface="Aptos Display" panose="021100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47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1594" y="772616"/>
            <a:ext cx="2786063" cy="1246188"/>
          </a:xfrm>
          <a:prstGeom prst="rect">
            <a:avLst/>
          </a:prstGeom>
        </p:spPr>
      </p:pic>
      <p:pic>
        <p:nvPicPr>
          <p:cNvPr id="3" name="Vector 18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5056" y="3062835"/>
            <a:ext cx="2706688" cy="4724"/>
          </a:xfrm>
          <a:prstGeom prst="rect">
            <a:avLst/>
          </a:prstGeom>
        </p:spPr>
      </p:pic>
      <p:pic>
        <p:nvPicPr>
          <p:cNvPr id="4" name="Vector 18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5056" y="3624352"/>
            <a:ext cx="2706688" cy="4724"/>
          </a:xfrm>
          <a:prstGeom prst="rect">
            <a:avLst/>
          </a:prstGeom>
        </p:spPr>
      </p:pic>
      <p:pic>
        <p:nvPicPr>
          <p:cNvPr id="5" name="Vector 199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65854" y="3331186"/>
            <a:ext cx="2730500" cy="4724"/>
          </a:xfrm>
          <a:prstGeom prst="rect">
            <a:avLst/>
          </a:prstGeom>
        </p:spPr>
      </p:pic>
      <p:pic>
        <p:nvPicPr>
          <p:cNvPr id="6" name="Vector 20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965854" y="2073562"/>
            <a:ext cx="2730500" cy="4724"/>
          </a:xfrm>
          <a:prstGeom prst="rect">
            <a:avLst/>
          </a:prstGeom>
        </p:spPr>
      </p:pic>
      <p:pic>
        <p:nvPicPr>
          <p:cNvPr id="7" name="Vector 200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296500" y="3332300"/>
            <a:ext cx="4713" cy="1246188"/>
          </a:xfrm>
          <a:prstGeom prst="rect">
            <a:avLst/>
          </a:prstGeom>
        </p:spPr>
      </p:pic>
      <p:pic>
        <p:nvPicPr>
          <p:cNvPr id="8" name="Vector 178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5056" y="4210122"/>
            <a:ext cx="2706688" cy="4724"/>
          </a:xfrm>
          <a:prstGeom prst="rect">
            <a:avLst/>
          </a:prstGeom>
        </p:spPr>
      </p:pic>
      <p:pic>
        <p:nvPicPr>
          <p:cNvPr id="9" name="image 9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65157" y="2452689"/>
            <a:ext cx="515938" cy="420688"/>
          </a:xfrm>
          <a:prstGeom prst="rect">
            <a:avLst/>
          </a:prstGeom>
        </p:spPr>
      </p:pic>
      <p:pic>
        <p:nvPicPr>
          <p:cNvPr id="10" name="image 9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886137" y="2333626"/>
            <a:ext cx="762000" cy="650875"/>
          </a:xfrm>
          <a:prstGeom prst="rect">
            <a:avLst/>
          </a:prstGeom>
        </p:spPr>
      </p:pic>
      <p:pic>
        <p:nvPicPr>
          <p:cNvPr id="11" name="image 101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889721" y="2397125"/>
            <a:ext cx="706438" cy="531813"/>
          </a:xfrm>
          <a:prstGeom prst="rect">
            <a:avLst/>
          </a:prstGeom>
        </p:spPr>
      </p:pic>
      <p:pic>
        <p:nvPicPr>
          <p:cNvPr id="12" name="image 10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003354" y="842081"/>
            <a:ext cx="1135063" cy="3635375"/>
          </a:xfrm>
          <a:prstGeom prst="rect">
            <a:avLst/>
          </a:prstGeom>
        </p:spPr>
      </p:pic>
      <p:pic>
        <p:nvPicPr>
          <p:cNvPr id="14" name="image 108 copy 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166848" y="3685068"/>
            <a:ext cx="1071160" cy="815492"/>
          </a:xfrm>
          <a:prstGeom prst="rect">
            <a:avLst/>
          </a:prstGeom>
        </p:spPr>
      </p:pic>
      <p:pic>
        <p:nvPicPr>
          <p:cNvPr id="15" name="image 108 copy 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803352" y="3427245"/>
            <a:ext cx="1071160" cy="815492"/>
          </a:xfrm>
          <a:prstGeom prst="rect">
            <a:avLst/>
          </a:prstGeom>
        </p:spPr>
      </p:pic>
      <p:pic>
        <p:nvPicPr>
          <p:cNvPr id="16" name="Ellipse 150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555626" y="2685345"/>
            <a:ext cx="111125" cy="111125"/>
          </a:xfrm>
          <a:prstGeom prst="rect">
            <a:avLst/>
          </a:prstGeom>
        </p:spPr>
      </p:pic>
      <p:pic>
        <p:nvPicPr>
          <p:cNvPr id="17" name="Ellipse 157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55626" y="3190064"/>
            <a:ext cx="111125" cy="111125"/>
          </a:xfrm>
          <a:prstGeom prst="rect">
            <a:avLst/>
          </a:prstGeom>
        </p:spPr>
      </p:pic>
      <p:pic>
        <p:nvPicPr>
          <p:cNvPr id="18" name="Ellipse 153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55626" y="3781117"/>
            <a:ext cx="111125" cy="111125"/>
          </a:xfrm>
          <a:prstGeom prst="rect">
            <a:avLst/>
          </a:prstGeom>
        </p:spPr>
      </p:pic>
      <p:sp>
        <p:nvSpPr>
          <p:cNvPr id="19" name="Apophis Mission Hardware"/>
          <p:cNvSpPr/>
          <p:nvPr/>
        </p:nvSpPr>
        <p:spPr>
          <a:xfrm>
            <a:off x="267952" y="466149"/>
            <a:ext cx="4117842" cy="404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2547"/>
              </a:lnSpc>
            </a:pPr>
            <a:r>
              <a:rPr lang="en-US" sz="2185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Apophis Mission Hardware</a:t>
            </a:r>
            <a:endParaRPr lang="en-US" sz="21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In collaboration with Caltech JPL Rocket Lab and CNES"/>
          <p:cNvSpPr/>
          <p:nvPr/>
        </p:nvSpPr>
        <p:spPr>
          <a:xfrm>
            <a:off x="556262" y="1841501"/>
            <a:ext cx="3600883" cy="112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2062"/>
              </a:lnSpc>
            </a:pPr>
            <a:r>
              <a:rPr lang="en-US" sz="1704">
                <a:solidFill>
                  <a:srgbClr val="FFFFFF"/>
                </a:solidFill>
                <a:latin typeface="Helvetica Now Var Display ExtraLight" pitchFamily="34" charset="0"/>
                <a:ea typeface="Helvetica Now Var Display ExtraLight" pitchFamily="34" charset="-122"/>
                <a:cs typeface="Helvetica Now Var Display ExtraLight" pitchFamily="34" charset="-120"/>
              </a:rPr>
              <a:t>Collaboration of Caltech, JPL, and Rocket Lab</a:t>
            </a:r>
            <a:endParaRPr lang="en-US" sz="1704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Mothership"/>
          <p:cNvSpPr/>
          <p:nvPr/>
        </p:nvSpPr>
        <p:spPr>
          <a:xfrm>
            <a:off x="5881508" y="768183"/>
            <a:ext cx="825500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375"/>
              </a:lnSpc>
            </a:pPr>
            <a:r>
              <a:rPr lang="en-US" sz="1125">
                <a:solidFill>
                  <a:srgbClr val="FFFFFF"/>
                </a:solidFill>
                <a:latin typeface="Helvetica Now Var Text Bold" pitchFamily="34" charset="0"/>
                <a:ea typeface="Helvetica Now Var Text Bold" pitchFamily="34" charset="-122"/>
                <a:cs typeface="Helvetica Now Var Text Bold" pitchFamily="34" charset="-120"/>
              </a:rPr>
              <a:t>Mothership</a:t>
            </a:r>
            <a:endParaRPr lang="en-US" sz="11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Mothership Payload"/>
          <p:cNvSpPr/>
          <p:nvPr/>
        </p:nvSpPr>
        <p:spPr>
          <a:xfrm>
            <a:off x="5961853" y="2171373"/>
            <a:ext cx="1428750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375"/>
              </a:lnSpc>
            </a:pPr>
            <a:r>
              <a:rPr lang="en-US" sz="1125">
                <a:solidFill>
                  <a:srgbClr val="FFFFFF"/>
                </a:solidFill>
                <a:latin typeface="Helvetica Now Var Text Bold" pitchFamily="34" charset="0"/>
                <a:ea typeface="Helvetica Now Var Text Bold" pitchFamily="34" charset="-122"/>
                <a:cs typeface="Helvetica Now Var Text Bold" pitchFamily="34" charset="-120"/>
              </a:rPr>
              <a:t>Mothership Payload</a:t>
            </a:r>
            <a:endParaRPr lang="en-US" sz="11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Deliveries to CubeSat Vendor"/>
          <p:cNvSpPr/>
          <p:nvPr/>
        </p:nvSpPr>
        <p:spPr>
          <a:xfrm>
            <a:off x="7428430" y="3407160"/>
            <a:ext cx="1433028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250"/>
              </a:lnSpc>
            </a:pPr>
            <a:r>
              <a:rPr lang="en-US" sz="1125">
                <a:solidFill>
                  <a:srgbClr val="FFFFFF"/>
                </a:solidFill>
                <a:latin typeface="Helvetica Now Var Text Bold" pitchFamily="34" charset="0"/>
                <a:ea typeface="Helvetica Now Var Text Bold" pitchFamily="34" charset="-122"/>
                <a:cs typeface="Helvetica Now Var Text Bold" pitchFamily="34" charset="-120"/>
              </a:rPr>
              <a:t>Deliveries to CubeSat Vendor</a:t>
            </a:r>
            <a:endParaRPr lang="en-US" sz="11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name_2X CubeSat"/>
          <p:cNvSpPr/>
          <p:nvPr/>
        </p:nvSpPr>
        <p:spPr>
          <a:xfrm>
            <a:off x="5961855" y="3407161"/>
            <a:ext cx="881063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375"/>
              </a:lnSpc>
            </a:pPr>
            <a:r>
              <a:rPr lang="en-US" sz="1125">
                <a:solidFill>
                  <a:srgbClr val="FFFFFF"/>
                </a:solidFill>
                <a:latin typeface="Helvetica Now Var Text Bold" pitchFamily="34" charset="0"/>
                <a:ea typeface="Helvetica Now Var Text Bold" pitchFamily="34" charset="-122"/>
                <a:cs typeface="Helvetica Now Var Text Bold" pitchFamily="34" charset="-120"/>
              </a:rPr>
              <a:t>2X CubeSat</a:t>
            </a:r>
            <a:endParaRPr lang="en-US" sz="11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ocket Lab"/>
          <p:cNvSpPr/>
          <p:nvPr/>
        </p:nvSpPr>
        <p:spPr>
          <a:xfrm>
            <a:off x="4250532" y="4554125"/>
            <a:ext cx="674688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937"/>
              </a:lnSpc>
            </a:pPr>
            <a:r>
              <a:rPr lang="en-US" sz="750">
                <a:solidFill>
                  <a:srgbClr val="FFFFFF"/>
                </a:solidFill>
                <a:latin typeface="Helvetica Now Var Text" pitchFamily="34" charset="0"/>
                <a:ea typeface="Helvetica Now Var Text" pitchFamily="34" charset="-122"/>
                <a:cs typeface="Helvetica Now Var Text" pitchFamily="34" charset="-120"/>
              </a:rPr>
              <a:t>ROCKET LAB</a:t>
            </a:r>
            <a:endParaRPr lang="en-US" sz="7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ocket Lab"/>
          <p:cNvSpPr/>
          <p:nvPr/>
        </p:nvSpPr>
        <p:spPr>
          <a:xfrm>
            <a:off x="5949731" y="1653637"/>
            <a:ext cx="714485" cy="138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750"/>
              </a:lnSpc>
            </a:pPr>
            <a:r>
              <a:rPr lang="en-US" sz="625" b="1">
                <a:solidFill>
                  <a:prstClr val="black"/>
                </a:solidFill>
                <a:latin typeface="Helvetica Now Var Text" pitchFamily="34" charset="0"/>
                <a:ea typeface="Helvetica Now Var Text" pitchFamily="34" charset="-122"/>
                <a:cs typeface="Helvetica Now Var Text" pitchFamily="34" charset="-120"/>
              </a:rPr>
              <a:t>ROCKET LAB</a:t>
            </a:r>
            <a:endParaRPr lang="en-US" sz="625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CNES inter-satellite link ISL"/>
          <p:cNvSpPr/>
          <p:nvPr/>
        </p:nvSpPr>
        <p:spPr>
          <a:xfrm>
            <a:off x="5953125" y="2960689"/>
            <a:ext cx="834228" cy="208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812"/>
              </a:lnSpc>
            </a:pPr>
            <a:r>
              <a:rPr lang="en-US" sz="625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TEKEVER:</a:t>
            </a:r>
            <a:r>
              <a:rPr lang="en-US" sz="625">
                <a:solidFill>
                  <a:srgbClr val="33C8ED"/>
                </a:solidFill>
                <a:latin typeface="Helvetica Now Var Text" pitchFamily="34" charset="0"/>
                <a:ea typeface="Helvetica Now Var Text" pitchFamily="34" charset="-122"/>
                <a:cs typeface="Helvetica Now Var Text" pitchFamily="34" charset="-120"/>
              </a:rPr>
              <a:t> INTER-SATELLITE LINK (ISL)</a:t>
            </a:r>
            <a:endParaRPr lang="en-US" sz="6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CNES inter-satellite link ISL Emtronix Subsurface radar Sodern nav Camera T4i Propulsion module"/>
          <p:cNvSpPr/>
          <p:nvPr/>
        </p:nvSpPr>
        <p:spPr>
          <a:xfrm>
            <a:off x="7440523" y="3850719"/>
            <a:ext cx="1551873" cy="579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812"/>
              </a:lnSpc>
              <a:spcAft>
                <a:spcPts val="437"/>
              </a:spcAft>
            </a:pPr>
            <a:r>
              <a:rPr lang="en-US" sz="625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TEKEVER:</a:t>
            </a:r>
            <a:r>
              <a:rPr lang="en-US" sz="625">
                <a:solidFill>
                  <a:srgbClr val="33C8ED"/>
                </a:solidFill>
                <a:latin typeface="Helvetica Neue Light" pitchFamily="34" charset="0"/>
                <a:ea typeface="Helvetica Neue Light" pitchFamily="34" charset="-122"/>
                <a:cs typeface="Helvetica Neue Light" pitchFamily="34" charset="-120"/>
              </a:rPr>
              <a:t> </a:t>
            </a:r>
            <a:r>
              <a:rPr lang="en-US" sz="625">
                <a:solidFill>
                  <a:srgbClr val="33C8ED"/>
                </a:solidFill>
                <a:latin typeface="Helvetica Neue Regular" pitchFamily="34" charset="0"/>
                <a:ea typeface="Helvetica Neue Regular" pitchFamily="34" charset="-122"/>
                <a:cs typeface="Helvetica Neue Regular" pitchFamily="34" charset="-120"/>
              </a:rPr>
              <a:t>INTER-SATELLITE LINK (ISL)
</a:t>
            </a:r>
            <a:r>
              <a:rPr lang="en-US" sz="625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EMTRONIX:</a:t>
            </a:r>
            <a:r>
              <a:rPr lang="en-US" sz="625">
                <a:solidFill>
                  <a:srgbClr val="33C8ED"/>
                </a:solidFill>
                <a:latin typeface="Helvetica Neue Light" pitchFamily="34" charset="0"/>
                <a:ea typeface="Helvetica Neue Light" pitchFamily="34" charset="-122"/>
                <a:cs typeface="Helvetica Neue Light" pitchFamily="34" charset="-120"/>
              </a:rPr>
              <a:t> </a:t>
            </a:r>
            <a:r>
              <a:rPr lang="en-US" sz="625">
                <a:solidFill>
                  <a:srgbClr val="33C8ED"/>
                </a:solidFill>
                <a:latin typeface="Helvetica Neue Regular" pitchFamily="34" charset="0"/>
                <a:ea typeface="Helvetica Neue Regular" pitchFamily="34" charset="-122"/>
                <a:cs typeface="Helvetica Neue Regular" pitchFamily="34" charset="-120"/>
              </a:rPr>
              <a:t>BI-STATIC RADAR
</a:t>
            </a:r>
            <a:r>
              <a:rPr lang="en-US" sz="625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SODERN:</a:t>
            </a:r>
            <a:r>
              <a:rPr lang="en-US" sz="625">
                <a:solidFill>
                  <a:srgbClr val="33C8ED"/>
                </a:solidFill>
                <a:latin typeface="Helvetica Neue Light" pitchFamily="34" charset="0"/>
                <a:ea typeface="Helvetica Neue Light" pitchFamily="34" charset="-122"/>
                <a:cs typeface="Helvetica Neue Light" pitchFamily="34" charset="-120"/>
              </a:rPr>
              <a:t> </a:t>
            </a:r>
            <a:r>
              <a:rPr lang="en-US" sz="625">
                <a:solidFill>
                  <a:srgbClr val="33C8ED"/>
                </a:solidFill>
                <a:latin typeface="Helvetica Neue Regular" pitchFamily="34" charset="0"/>
                <a:ea typeface="Helvetica Neue Regular" pitchFamily="34" charset="-122"/>
                <a:cs typeface="Helvetica Neue Regular" pitchFamily="34" charset="-120"/>
              </a:rPr>
              <a:t>NAV CAMERA
</a:t>
            </a:r>
            <a:r>
              <a:rPr lang="en-US" sz="625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T4i:</a:t>
            </a:r>
            <a:r>
              <a:rPr lang="en-US" sz="625">
                <a:solidFill>
                  <a:srgbClr val="33C8ED"/>
                </a:solidFill>
                <a:latin typeface="Helvetica Neue Light" pitchFamily="34" charset="0"/>
                <a:ea typeface="Helvetica Neue Light" pitchFamily="34" charset="-122"/>
                <a:cs typeface="Helvetica Neue Light" pitchFamily="34" charset="-120"/>
              </a:rPr>
              <a:t> </a:t>
            </a:r>
            <a:r>
              <a:rPr lang="en-US" sz="625">
                <a:solidFill>
                  <a:srgbClr val="33C8ED"/>
                </a:solidFill>
                <a:latin typeface="Helvetica Neue Regular" pitchFamily="34" charset="0"/>
                <a:ea typeface="Helvetica Neue Regular" pitchFamily="34" charset="-122"/>
                <a:cs typeface="Helvetica Neue Regular" pitchFamily="34" charset="-120"/>
              </a:rPr>
              <a:t>PROPULSION MODULE</a:t>
            </a:r>
            <a:endParaRPr lang="en-US" sz="6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BD Science and publicity Cameras"/>
          <p:cNvSpPr/>
          <p:nvPr/>
        </p:nvSpPr>
        <p:spPr>
          <a:xfrm>
            <a:off x="6929439" y="2960689"/>
            <a:ext cx="833423" cy="373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812"/>
              </a:lnSpc>
            </a:pPr>
            <a:r>
              <a:rPr lang="en-US" sz="625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JPL &amp; SCANWAY:</a:t>
            </a:r>
            <a:r>
              <a:rPr lang="en-US" sz="625">
                <a:solidFill>
                  <a:srgbClr val="33C8ED"/>
                </a:solidFill>
                <a:latin typeface="Helvetica Neue Regular" pitchFamily="34" charset="0"/>
                <a:ea typeface="Helvetica Neue Regular" pitchFamily="34" charset="-122"/>
                <a:cs typeface="Helvetica Neue Regular" pitchFamily="34" charset="-120"/>
              </a:rPr>
              <a:t> SCIENCE/PUBLICITY &amp; NAV CAMERAS</a:t>
            </a:r>
            <a:endParaRPr lang="en-US" sz="6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Rocket Lab 2x CubeSat dispenser"/>
          <p:cNvSpPr/>
          <p:nvPr/>
        </p:nvSpPr>
        <p:spPr>
          <a:xfrm>
            <a:off x="7969251" y="2960688"/>
            <a:ext cx="642938" cy="10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812"/>
              </a:lnSpc>
            </a:pPr>
            <a:r>
              <a:rPr lang="en-US" sz="625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RL:</a:t>
            </a:r>
            <a:r>
              <a:rPr lang="en-US" sz="625">
                <a:solidFill>
                  <a:srgbClr val="33C8ED"/>
                </a:solidFill>
                <a:latin typeface="Helvetica Now Var Text" pitchFamily="34" charset="0"/>
                <a:ea typeface="Helvetica Now Var Text" pitchFamily="34" charset="-122"/>
                <a:cs typeface="Helvetica Now Var Text" pitchFamily="34" charset="-120"/>
              </a:rPr>
              <a:t> 2X CUBESAT DISPENSER</a:t>
            </a:r>
            <a:endParaRPr lang="en-US" sz="6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Launch"/>
          <p:cNvSpPr/>
          <p:nvPr/>
        </p:nvSpPr>
        <p:spPr>
          <a:xfrm>
            <a:off x="773519" y="2643189"/>
            <a:ext cx="3379947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437"/>
              </a:lnSpc>
            </a:pPr>
            <a:r>
              <a:rPr lang="en-US" sz="1185">
                <a:solidFill>
                  <a:srgbClr val="FFFFFF"/>
                </a:solidFill>
                <a:latin typeface="Helvetica Neue Thin" pitchFamily="34" charset="0"/>
                <a:ea typeface="Helvetica Neue Thin" pitchFamily="34" charset="-122"/>
                <a:cs typeface="Helvetica Neue Thin" pitchFamily="34" charset="-120"/>
              </a:rPr>
              <a:t>Launch </a:t>
            </a:r>
            <a:endParaRPr lang="en-US" sz="11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April 2028"/>
          <p:cNvSpPr/>
          <p:nvPr/>
        </p:nvSpPr>
        <p:spPr>
          <a:xfrm>
            <a:off x="773519" y="2846793"/>
            <a:ext cx="3026117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125"/>
              </a:lnSpc>
              <a:spcAft>
                <a:spcPts val="937"/>
              </a:spcAft>
            </a:pPr>
            <a:r>
              <a:rPr lang="en-US" sz="900">
                <a:solidFill>
                  <a:srgbClr val="33C8ED"/>
                </a:solidFill>
                <a:latin typeface="Helvetica Now Var Text ExtraLight"/>
                <a:ea typeface="Helvetica Now Var Text ExtraLight"/>
              </a:rPr>
              <a:t>Jan-Feb 2028</a:t>
            </a:r>
          </a:p>
        </p:txBody>
      </p:sp>
      <p:sp>
        <p:nvSpPr>
          <p:cNvPr id="33" name="Rendezvous with Apophis"/>
          <p:cNvSpPr/>
          <p:nvPr/>
        </p:nvSpPr>
        <p:spPr>
          <a:xfrm>
            <a:off x="773519" y="3153111"/>
            <a:ext cx="3379947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437"/>
              </a:lnSpc>
            </a:pPr>
            <a:r>
              <a:rPr lang="en-US" sz="1185">
                <a:solidFill>
                  <a:srgbClr val="FFFFFF"/>
                </a:solidFill>
                <a:latin typeface="Helvetica Neue Thin" pitchFamily="34" charset="0"/>
                <a:ea typeface="Helvetica Neue Thin" pitchFamily="34" charset="-122"/>
                <a:cs typeface="Helvetica Neue Thin" pitchFamily="34" charset="-120"/>
              </a:rPr>
              <a:t>Rendezvous with Apophis</a:t>
            </a:r>
            <a:endParaRPr lang="en-US" sz="11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February 2029"/>
          <p:cNvSpPr/>
          <p:nvPr/>
        </p:nvSpPr>
        <p:spPr>
          <a:xfrm>
            <a:off x="773519" y="3380803"/>
            <a:ext cx="3026117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125"/>
              </a:lnSpc>
              <a:spcAft>
                <a:spcPts val="937"/>
              </a:spcAft>
            </a:pPr>
            <a:r>
              <a:rPr lang="en-US" sz="928">
                <a:solidFill>
                  <a:srgbClr val="33C8ED"/>
                </a:solidFill>
                <a:latin typeface="Helvetica Now Var Text ExtraLight" pitchFamily="34" charset="0"/>
                <a:ea typeface="Helvetica Now Var Text ExtraLight" pitchFamily="34" charset="-122"/>
                <a:cs typeface="Helvetica Now Var Text ExtraLight" pitchFamily="34" charset="-120"/>
              </a:rPr>
              <a:t>February 2029</a:t>
            </a:r>
            <a:endParaRPr lang="en-US" sz="92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Deploy CubeSats after closest approach"/>
          <p:cNvSpPr/>
          <p:nvPr/>
        </p:nvSpPr>
        <p:spPr>
          <a:xfrm>
            <a:off x="773519" y="3726805"/>
            <a:ext cx="3379947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437"/>
              </a:lnSpc>
            </a:pPr>
            <a:r>
              <a:rPr lang="en-US" sz="1185">
                <a:solidFill>
                  <a:srgbClr val="FFFFFF"/>
                </a:solidFill>
                <a:latin typeface="Helvetica Neue Thin" pitchFamily="34" charset="0"/>
                <a:ea typeface="Helvetica Neue Thin" pitchFamily="34" charset="-122"/>
                <a:cs typeface="Helvetica Neue Thin" pitchFamily="34" charset="-120"/>
              </a:rPr>
              <a:t>Deploy CubeSats after closest approach</a:t>
            </a:r>
            <a:endParaRPr lang="en-US" sz="11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Q3 2029"/>
          <p:cNvSpPr/>
          <p:nvPr/>
        </p:nvSpPr>
        <p:spPr>
          <a:xfrm>
            <a:off x="773519" y="3948574"/>
            <a:ext cx="3026117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125"/>
              </a:lnSpc>
              <a:spcAft>
                <a:spcPts val="937"/>
              </a:spcAft>
            </a:pPr>
            <a:r>
              <a:rPr lang="en-US" sz="928">
                <a:solidFill>
                  <a:srgbClr val="33C8ED"/>
                </a:solidFill>
                <a:latin typeface="Helvetica Now Var Text ExtraLight" pitchFamily="34" charset="0"/>
                <a:ea typeface="Helvetica Now Var Text ExtraLight" pitchFamily="34" charset="-122"/>
                <a:cs typeface="Helvetica Now Var Text ExtraLight" pitchFamily="34" charset="-120"/>
              </a:rPr>
              <a:t>Q3 2029</a:t>
            </a:r>
            <a:endParaRPr lang="en-US" sz="92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PAGE 14"/>
          <p:cNvSpPr/>
          <p:nvPr/>
        </p:nvSpPr>
        <p:spPr>
          <a:xfrm>
            <a:off x="4333876" y="30147"/>
            <a:ext cx="476325" cy="119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761951">
              <a:lnSpc>
                <a:spcPts val="750"/>
              </a:lnSpc>
            </a:pPr>
            <a:r>
              <a:rPr lang="en-US" sz="625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PAGE</a:t>
            </a:r>
            <a:endParaRPr lang="en-US" sz="6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name_2025"/>
          <p:cNvSpPr/>
          <p:nvPr/>
        </p:nvSpPr>
        <p:spPr>
          <a:xfrm>
            <a:off x="8826501" y="18240"/>
            <a:ext cx="246118" cy="1428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defTabSz="761951">
              <a:lnSpc>
                <a:spcPts val="937"/>
              </a:lnSpc>
            </a:pPr>
            <a:r>
              <a:rPr lang="en-US" sz="750" kern="0" spc="-125">
                <a:solidFill>
                  <a:srgbClr val="FFFFFF"/>
                </a:solidFill>
                <a:latin typeface="Helvetica Now Var Text ExtraLight" pitchFamily="34" charset="0"/>
                <a:ea typeface="Helvetica Now Var Text ExtraLight" pitchFamily="34" charset="-122"/>
                <a:cs typeface="Helvetica Now Var Text ExtraLight" pitchFamily="34" charset="-120"/>
              </a:rPr>
              <a:t>2025</a:t>
            </a:r>
            <a:endParaRPr lang="en-US" sz="7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MISSON TO APOPHIS"/>
          <p:cNvSpPr/>
          <p:nvPr/>
        </p:nvSpPr>
        <p:spPr>
          <a:xfrm>
            <a:off x="39705" y="30146"/>
            <a:ext cx="921836" cy="1190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761951">
              <a:lnSpc>
                <a:spcPts val="750"/>
              </a:lnSpc>
            </a:pPr>
            <a:r>
              <a:rPr lang="en-US" sz="625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MISSON TO APOPHIS</a:t>
            </a:r>
            <a:endParaRPr lang="en-US" sz="6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E4490C-34BE-2271-AE1E-AF3DCD1EC205}"/>
              </a:ext>
            </a:extLst>
          </p:cNvPr>
          <p:cNvSpPr txBox="1"/>
          <p:nvPr/>
        </p:nvSpPr>
        <p:spPr>
          <a:xfrm>
            <a:off x="2035457" y="4782188"/>
            <a:ext cx="51048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en-US" sz="600">
                <a:solidFill>
                  <a:prstClr val="white">
                    <a:lumMod val="65000"/>
                  </a:prstClr>
                </a:solidFill>
                <a:latin typeface="Aptos" panose="02110004020202020204"/>
                <a:cs typeface="Calibri"/>
              </a:rPr>
              <a:t>CONFIDENTIAL</a:t>
            </a:r>
          </a:p>
          <a:p>
            <a:pPr algn="ctr" defTabSz="685800"/>
            <a:r>
              <a:rPr lang="en-US" sz="600">
                <a:solidFill>
                  <a:prstClr val="white">
                    <a:lumMod val="65000"/>
                  </a:prstClr>
                </a:solidFill>
                <a:latin typeface="Aptos" panose="02110004020202020204"/>
                <a:cs typeface="Calibri"/>
              </a:rPr>
              <a:t>JPL Proprietary Business Discreet</a:t>
            </a:r>
          </a:p>
          <a:p>
            <a:pPr algn="ctr" defTabSz="685800"/>
            <a:r>
              <a:rPr lang="en-US" sz="600">
                <a:solidFill>
                  <a:prstClr val="white">
                    <a:lumMod val="65000"/>
                  </a:prstClr>
                </a:solidFill>
                <a:latin typeface="Aptos" panose="02110004020202020204"/>
                <a:cs typeface="Calibri"/>
              </a:rPr>
              <a:t>Not Reviewed for Export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4D1B6F-0CD5-723B-88F8-0D972011136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82784" y="4967896"/>
            <a:ext cx="333550" cy="1454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50765C6-7ABE-7C4A-8F28-4392AE57406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688" y="4963321"/>
            <a:ext cx="442597" cy="15003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3861B15-2C3C-5915-2031-A5017A737243}"/>
              </a:ext>
            </a:extLst>
          </p:cNvPr>
          <p:cNvSpPr txBox="1"/>
          <p:nvPr/>
        </p:nvSpPr>
        <p:spPr>
          <a:xfrm>
            <a:off x="4542897" y="-5047"/>
            <a:ext cx="267304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fld id="{5C45B2F5-57CC-EE4A-B703-F48B6F440E71}" type="slidenum">
              <a:rPr lang="en-US" sz="788">
                <a:solidFill>
                  <a:srgbClr val="F3472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pPr defTabSz="685800"/>
              <a:t>7</a:t>
            </a:fld>
            <a:endParaRPr lang="en-US" sz="788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46" name="CNES inter-satellite link ISL">
            <a:extLst>
              <a:ext uri="{FF2B5EF4-FFF2-40B4-BE49-F238E27FC236}">
                <a16:creationId xmlns:a16="http://schemas.microsoft.com/office/drawing/2014/main" id="{6B59E6AA-7560-3CDA-C2BD-FF67D070AEC4}"/>
              </a:ext>
            </a:extLst>
          </p:cNvPr>
          <p:cNvSpPr/>
          <p:nvPr/>
        </p:nvSpPr>
        <p:spPr>
          <a:xfrm>
            <a:off x="5961853" y="1640940"/>
            <a:ext cx="834228" cy="132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812"/>
              </a:lnSpc>
            </a:pPr>
            <a:r>
              <a:rPr lang="en-US" sz="625">
                <a:solidFill>
                  <a:srgbClr val="33C8ED"/>
                </a:solidFill>
                <a:latin typeface="Helvetica Now Var Text" pitchFamily="34" charset="0"/>
                <a:ea typeface="Helvetica Now Var Text" pitchFamily="34" charset="-122"/>
                <a:cs typeface="Helvetica Now Var Text" pitchFamily="34" charset="-120"/>
              </a:rPr>
              <a:t>ROCKET LAB</a:t>
            </a:r>
            <a:endParaRPr lang="en-US" sz="6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CNES inter-satellite link ISL">
            <a:extLst>
              <a:ext uri="{FF2B5EF4-FFF2-40B4-BE49-F238E27FC236}">
                <a16:creationId xmlns:a16="http://schemas.microsoft.com/office/drawing/2014/main" id="{C64DFB79-3F5C-579B-C7D7-4324172D2F88}"/>
              </a:ext>
            </a:extLst>
          </p:cNvPr>
          <p:cNvSpPr/>
          <p:nvPr/>
        </p:nvSpPr>
        <p:spPr>
          <a:xfrm>
            <a:off x="6787353" y="4344984"/>
            <a:ext cx="834228" cy="132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812"/>
              </a:lnSpc>
            </a:pPr>
            <a:r>
              <a:rPr lang="en-US" sz="625">
                <a:solidFill>
                  <a:srgbClr val="33C8ED"/>
                </a:solidFill>
                <a:latin typeface="Helvetica Now Var Text" pitchFamily="34" charset="0"/>
                <a:ea typeface="Helvetica Now Var Text" pitchFamily="34" charset="-122"/>
                <a:cs typeface="Helvetica Now Var Text" pitchFamily="34" charset="-120"/>
              </a:rPr>
              <a:t>ARGOTEC</a:t>
            </a:r>
            <a:endParaRPr lang="en-US" sz="62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tar: 5 Points 7">
            <a:extLst>
              <a:ext uri="{FF2B5EF4-FFF2-40B4-BE49-F238E27FC236}">
                <a16:creationId xmlns:a16="http://schemas.microsoft.com/office/drawing/2014/main" id="{B80C5EEF-17BC-83F3-9662-7552C493CE8C}"/>
              </a:ext>
            </a:extLst>
          </p:cNvPr>
          <p:cNvSpPr/>
          <p:nvPr/>
        </p:nvSpPr>
        <p:spPr>
          <a:xfrm>
            <a:off x="71382" y="122603"/>
            <a:ext cx="328139" cy="370153"/>
          </a:xfrm>
          <a:prstGeom prst="star5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5D5A6F9-961F-053C-1B94-361FDEBC427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2983" t="3421" r="3088" b="4358"/>
          <a:stretch/>
        </p:blipFill>
        <p:spPr>
          <a:xfrm>
            <a:off x="6702352" y="842081"/>
            <a:ext cx="1707281" cy="1123900"/>
          </a:xfrm>
          <a:prstGeom prst="rect">
            <a:avLst/>
          </a:prstGeom>
          <a:ln>
            <a:noFill/>
          </a:ln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CDF4259-9755-B887-E6E9-56F2B1457DA3}"/>
              </a:ext>
            </a:extLst>
          </p:cNvPr>
          <p:cNvSpPr/>
          <p:nvPr/>
        </p:nvSpPr>
        <p:spPr>
          <a:xfrm>
            <a:off x="5961853" y="1055527"/>
            <a:ext cx="742328" cy="555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01CB248-4859-04A5-520D-4244675F888F}"/>
              </a:ext>
            </a:extLst>
          </p:cNvPr>
          <p:cNvSpPr/>
          <p:nvPr/>
        </p:nvSpPr>
        <p:spPr>
          <a:xfrm>
            <a:off x="8400281" y="934107"/>
            <a:ext cx="653316" cy="555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8" name="Deploy CubeSats after closest approach">
            <a:extLst>
              <a:ext uri="{FF2B5EF4-FFF2-40B4-BE49-F238E27FC236}">
                <a16:creationId xmlns:a16="http://schemas.microsoft.com/office/drawing/2014/main" id="{59EFC260-4CEC-1235-55C5-AD865F31BF63}"/>
              </a:ext>
            </a:extLst>
          </p:cNvPr>
          <p:cNvSpPr/>
          <p:nvPr/>
        </p:nvSpPr>
        <p:spPr>
          <a:xfrm>
            <a:off x="766067" y="4238074"/>
            <a:ext cx="3379947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51">
              <a:lnSpc>
                <a:spcPts val="1437"/>
              </a:lnSpc>
            </a:pPr>
            <a:r>
              <a:rPr lang="en-US" sz="1185">
                <a:solidFill>
                  <a:srgbClr val="FFFFFF"/>
                </a:solidFill>
                <a:latin typeface="Helvetica Neue Thin" pitchFamily="34" charset="0"/>
                <a:ea typeface="Helvetica Neue Thin" pitchFamily="34" charset="-122"/>
                <a:cs typeface="Helvetica Neue Thin" pitchFamily="34" charset="-120"/>
              </a:rPr>
              <a:t>Autonomous Formation Flying Experiment in the extended mission</a:t>
            </a:r>
            <a:endParaRPr lang="en-US" sz="1185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2" name="Ellipse 153" descr="preencoded.png">
            <a:extLst>
              <a:ext uri="{FF2B5EF4-FFF2-40B4-BE49-F238E27FC236}">
                <a16:creationId xmlns:a16="http://schemas.microsoft.com/office/drawing/2014/main" id="{C22F57F4-7B39-AC43-7211-085CC7C7E4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559906" y="4285476"/>
            <a:ext cx="111125" cy="1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5500" y="3008313"/>
            <a:ext cx="508000" cy="246063"/>
          </a:xfrm>
          <a:prstGeom prst="rect">
            <a:avLst/>
          </a:prstGeom>
        </p:spPr>
      </p:pic>
      <p:pic>
        <p:nvPicPr>
          <p:cNvPr id="3" name="avbb 7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4460" y="3654440"/>
            <a:ext cx="494621" cy="502433"/>
          </a:xfrm>
          <a:prstGeom prst="rect">
            <a:avLst/>
          </a:prstGeom>
        </p:spPr>
      </p:pic>
      <p:pic>
        <p:nvPicPr>
          <p:cNvPr id="4" name="Mask group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4179" y="2912142"/>
            <a:ext cx="825500" cy="1524000"/>
          </a:xfrm>
          <a:prstGeom prst="rect">
            <a:avLst/>
          </a:prstGeom>
        </p:spPr>
      </p:pic>
      <p:pic>
        <p:nvPicPr>
          <p:cNvPr id="5" name="Mask group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54779" y="2795453"/>
            <a:ext cx="1119188" cy="1111250"/>
          </a:xfrm>
          <a:prstGeom prst="rect">
            <a:avLst/>
          </a:prstGeom>
        </p:spPr>
      </p:pic>
      <p:pic>
        <p:nvPicPr>
          <p:cNvPr id="6" name="Group 20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220039" y="2947274"/>
            <a:ext cx="2412998" cy="1516063"/>
          </a:xfrm>
          <a:prstGeom prst="rect">
            <a:avLst/>
          </a:prstGeom>
        </p:spPr>
      </p:pic>
      <p:pic>
        <p:nvPicPr>
          <p:cNvPr id="7" name="Group 33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1688" y="196617"/>
            <a:ext cx="9032875" cy="5064125"/>
          </a:xfrm>
          <a:prstGeom prst="rect">
            <a:avLst/>
          </a:prstGeom>
        </p:spPr>
      </p:pic>
      <p:pic>
        <p:nvPicPr>
          <p:cNvPr id="8" name="Group 334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244128" y="1482596"/>
            <a:ext cx="659650" cy="659662"/>
          </a:xfrm>
          <a:prstGeom prst="rect">
            <a:avLst/>
          </a:prstGeom>
        </p:spPr>
      </p:pic>
      <p:pic>
        <p:nvPicPr>
          <p:cNvPr id="9" name="Group 33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97842" y="2980797"/>
            <a:ext cx="267302" cy="267298"/>
          </a:xfrm>
          <a:prstGeom prst="rect">
            <a:avLst/>
          </a:prstGeom>
        </p:spPr>
      </p:pic>
      <p:pic>
        <p:nvPicPr>
          <p:cNvPr id="10" name="Vector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27872" y="1592742"/>
            <a:ext cx="8494241" cy="611189"/>
          </a:xfrm>
          <a:prstGeom prst="rect">
            <a:avLst/>
          </a:prstGeom>
        </p:spPr>
      </p:pic>
      <p:pic>
        <p:nvPicPr>
          <p:cNvPr id="11" name="Vector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695095" y="1504955"/>
            <a:ext cx="2120428" cy="309485"/>
          </a:xfrm>
          <a:prstGeom prst="rect">
            <a:avLst/>
          </a:prstGeom>
        </p:spPr>
      </p:pic>
      <p:pic>
        <p:nvPicPr>
          <p:cNvPr id="12" name="Vector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770636" y="1684188"/>
            <a:ext cx="7049616" cy="611189"/>
          </a:xfrm>
          <a:prstGeom prst="rect">
            <a:avLst/>
          </a:prstGeom>
        </p:spPr>
      </p:pic>
      <p:pic>
        <p:nvPicPr>
          <p:cNvPr id="13" name="Ellipse 142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690765" y="1762147"/>
            <a:ext cx="71438" cy="71438"/>
          </a:xfrm>
          <a:prstGeom prst="rect">
            <a:avLst/>
          </a:prstGeom>
        </p:spPr>
      </p:pic>
      <p:pic>
        <p:nvPicPr>
          <p:cNvPr id="14" name="Ellipse 183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659889" y="1862510"/>
            <a:ext cx="71438" cy="71438"/>
          </a:xfrm>
          <a:prstGeom prst="rect">
            <a:avLst/>
          </a:prstGeom>
        </p:spPr>
      </p:pic>
      <p:pic>
        <p:nvPicPr>
          <p:cNvPr id="15" name="Ellipse 177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22942" y="1565114"/>
            <a:ext cx="71438" cy="71438"/>
          </a:xfrm>
          <a:prstGeom prst="rect">
            <a:avLst/>
          </a:prstGeom>
        </p:spPr>
      </p:pic>
      <p:pic>
        <p:nvPicPr>
          <p:cNvPr id="16" name="Ellipse 175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183264" y="1969279"/>
            <a:ext cx="71438" cy="71438"/>
          </a:xfrm>
          <a:prstGeom prst="rect">
            <a:avLst/>
          </a:prstGeom>
        </p:spPr>
      </p:pic>
      <p:pic>
        <p:nvPicPr>
          <p:cNvPr id="17" name="Ellipse 174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4536250" y="2159814"/>
            <a:ext cx="71438" cy="71438"/>
          </a:xfrm>
          <a:prstGeom prst="rect">
            <a:avLst/>
          </a:prstGeom>
        </p:spPr>
      </p:pic>
      <p:pic>
        <p:nvPicPr>
          <p:cNvPr id="18" name="Ellipse 176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7768704" y="1701384"/>
            <a:ext cx="71438" cy="71438"/>
          </a:xfrm>
          <a:prstGeom prst="rect">
            <a:avLst/>
          </a:prstGeom>
        </p:spPr>
      </p:pic>
      <p:pic>
        <p:nvPicPr>
          <p:cNvPr id="19" name="Group 22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323500" y="1648255"/>
            <a:ext cx="309266" cy="120056"/>
          </a:xfrm>
          <a:prstGeom prst="rect">
            <a:avLst/>
          </a:prstGeom>
        </p:spPr>
      </p:pic>
      <p:pic>
        <p:nvPicPr>
          <p:cNvPr id="20" name="Group 335" descr="preencoded.png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8513869" y="1748151"/>
            <a:ext cx="307878" cy="105963"/>
          </a:xfrm>
          <a:prstGeom prst="rect">
            <a:avLst/>
          </a:prstGeom>
        </p:spPr>
      </p:pic>
      <p:pic>
        <p:nvPicPr>
          <p:cNvPr id="21" name="Ellipse 168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8170416" y="920118"/>
            <a:ext cx="87313" cy="87313"/>
          </a:xfrm>
          <a:prstGeom prst="rect">
            <a:avLst/>
          </a:prstGeom>
        </p:spPr>
      </p:pic>
      <p:pic>
        <p:nvPicPr>
          <p:cNvPr id="22" name="Rectangle 140" descr="preencoded.png"/>
          <p:cNvPicPr>
            <a:picLocks noChangeAspect="1"/>
          </p:cNvPicPr>
          <p:nvPr/>
        </p:nvPicPr>
        <p:blipFill>
          <a:blip r:embed="rId35"/>
          <a:srcRect/>
          <a:stretch/>
        </p:blipFill>
        <p:spPr>
          <a:xfrm>
            <a:off x="321547" y="2728680"/>
            <a:ext cx="2791953" cy="1910883"/>
          </a:xfrm>
          <a:prstGeom prst="rect">
            <a:avLst/>
          </a:prstGeom>
        </p:spPr>
      </p:pic>
      <p:pic>
        <p:nvPicPr>
          <p:cNvPr id="23" name="Rectangle 475" descr="preencoded.png"/>
          <p:cNvPicPr>
            <a:picLocks noChangeAspect="1"/>
          </p:cNvPicPr>
          <p:nvPr/>
        </p:nvPicPr>
        <p:blipFill>
          <a:blip r:embed="rId36"/>
          <a:srcRect/>
          <a:stretch/>
        </p:blipFill>
        <p:spPr>
          <a:xfrm>
            <a:off x="4386989" y="2053453"/>
            <a:ext cx="371481" cy="371473"/>
          </a:xfrm>
          <a:prstGeom prst="rect">
            <a:avLst/>
          </a:prstGeom>
        </p:spPr>
      </p:pic>
      <p:pic>
        <p:nvPicPr>
          <p:cNvPr id="24" name="Rectangle 473" descr="preencoded.png"/>
          <p:cNvPicPr>
            <a:picLocks noChangeAspect="1"/>
          </p:cNvPicPr>
          <p:nvPr/>
        </p:nvPicPr>
        <p:blipFill>
          <a:blip r:embed="rId37"/>
          <a:srcRect/>
          <a:stretch/>
        </p:blipFill>
        <p:spPr>
          <a:xfrm>
            <a:off x="3032466" y="1862165"/>
            <a:ext cx="371481" cy="371473"/>
          </a:xfrm>
          <a:prstGeom prst="rect">
            <a:avLst/>
          </a:prstGeom>
        </p:spPr>
      </p:pic>
      <p:pic>
        <p:nvPicPr>
          <p:cNvPr id="25" name="Rectangle 476" descr="preencoded.png"/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7587413" y="1531488"/>
            <a:ext cx="434981" cy="434973"/>
          </a:xfrm>
          <a:prstGeom prst="rect">
            <a:avLst/>
          </a:prstGeom>
        </p:spPr>
      </p:pic>
      <p:pic>
        <p:nvPicPr>
          <p:cNvPr id="26" name="Rectangle 470" descr="preencoded.png"/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>
            <a:off x="3176380" y="2728680"/>
            <a:ext cx="2791953" cy="1910883"/>
          </a:xfrm>
          <a:prstGeom prst="rect">
            <a:avLst/>
          </a:prstGeom>
        </p:spPr>
      </p:pic>
      <p:pic>
        <p:nvPicPr>
          <p:cNvPr id="27" name="Rectangle 471" descr="preencoded.png"/>
          <p:cNvPicPr>
            <a:picLocks noChangeAspect="1"/>
          </p:cNvPicPr>
          <p:nvPr/>
        </p:nvPicPr>
        <p:blipFill>
          <a:blip r:embed="rId40"/>
          <a:srcRect/>
          <a:stretch/>
        </p:blipFill>
        <p:spPr>
          <a:xfrm>
            <a:off x="6031214" y="2728680"/>
            <a:ext cx="2791953" cy="1910883"/>
          </a:xfrm>
          <a:prstGeom prst="rect">
            <a:avLst/>
          </a:prstGeom>
        </p:spPr>
      </p:pic>
      <p:pic>
        <p:nvPicPr>
          <p:cNvPr id="28" name="Vector 213" descr="preencoded.png"/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1403279" y="1295731"/>
            <a:ext cx="3010839" cy="559102"/>
          </a:xfrm>
          <a:prstGeom prst="rect">
            <a:avLst/>
          </a:prstGeom>
        </p:spPr>
      </p:pic>
      <p:pic>
        <p:nvPicPr>
          <p:cNvPr id="29" name="Vector 214" descr="preencoded.png"/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1543100" y="3088496"/>
            <a:ext cx="1121296" cy="384331"/>
          </a:xfrm>
          <a:prstGeom prst="rect">
            <a:avLst/>
          </a:prstGeom>
        </p:spPr>
      </p:pic>
      <p:pic>
        <p:nvPicPr>
          <p:cNvPr id="30" name="Rectangle 474" descr="preencoded.png"/>
          <p:cNvPicPr>
            <a:picLocks noChangeAspect="1"/>
          </p:cNvPicPr>
          <p:nvPr/>
        </p:nvPicPr>
        <p:blipFill>
          <a:blip r:embed="rId45"/>
          <a:srcRect/>
          <a:stretch/>
        </p:blipFill>
        <p:spPr>
          <a:xfrm>
            <a:off x="4544374" y="2262132"/>
            <a:ext cx="57082" cy="57089"/>
          </a:xfrm>
          <a:prstGeom prst="rect">
            <a:avLst/>
          </a:prstGeom>
        </p:spPr>
      </p:pic>
      <p:pic>
        <p:nvPicPr>
          <p:cNvPr id="31" name="Rectangle 165" descr="preencoded.png"/>
          <p:cNvPicPr>
            <a:picLocks noChangeAspect="1"/>
          </p:cNvPicPr>
          <p:nvPr/>
        </p:nvPicPr>
        <p:blipFill>
          <a:blip r:embed="rId46"/>
          <a:srcRect/>
          <a:stretch/>
        </p:blipFill>
        <p:spPr>
          <a:xfrm>
            <a:off x="1699555" y="1863949"/>
            <a:ext cx="57082" cy="57089"/>
          </a:xfrm>
          <a:prstGeom prst="rect">
            <a:avLst/>
          </a:prstGeom>
        </p:spPr>
      </p:pic>
      <p:pic>
        <p:nvPicPr>
          <p:cNvPr id="32" name="Rectangle 472" descr="preencoded.png"/>
          <p:cNvPicPr>
            <a:picLocks noChangeAspect="1"/>
          </p:cNvPicPr>
          <p:nvPr/>
        </p:nvPicPr>
        <p:blipFill>
          <a:blip r:embed="rId47"/>
          <a:srcRect/>
          <a:stretch/>
        </p:blipFill>
        <p:spPr>
          <a:xfrm>
            <a:off x="3189852" y="2068613"/>
            <a:ext cx="57082" cy="57089"/>
          </a:xfrm>
          <a:prstGeom prst="rect">
            <a:avLst/>
          </a:prstGeom>
        </p:spPr>
      </p:pic>
      <p:pic>
        <p:nvPicPr>
          <p:cNvPr id="33" name="Rectangle 477" descr="preencoded.png"/>
          <p:cNvPicPr>
            <a:picLocks noChangeAspect="1"/>
          </p:cNvPicPr>
          <p:nvPr/>
        </p:nvPicPr>
        <p:blipFill>
          <a:blip r:embed="rId48"/>
          <a:srcRect/>
          <a:stretch/>
        </p:blipFill>
        <p:spPr>
          <a:xfrm>
            <a:off x="7776843" y="1803702"/>
            <a:ext cx="57082" cy="57089"/>
          </a:xfrm>
          <a:prstGeom prst="rect">
            <a:avLst/>
          </a:prstGeom>
        </p:spPr>
      </p:pic>
      <p:pic>
        <p:nvPicPr>
          <p:cNvPr id="34" name="Rectangle 478" descr="preencoded.png"/>
          <p:cNvPicPr>
            <a:picLocks noChangeAspect="1"/>
          </p:cNvPicPr>
          <p:nvPr/>
        </p:nvPicPr>
        <p:blipFill>
          <a:blip r:embed="rId49"/>
          <a:srcRect/>
          <a:stretch/>
        </p:blipFill>
        <p:spPr>
          <a:xfrm>
            <a:off x="8170943" y="786811"/>
            <a:ext cx="88832" cy="88839"/>
          </a:xfrm>
          <a:prstGeom prst="rect">
            <a:avLst/>
          </a:prstGeom>
        </p:spPr>
      </p:pic>
      <p:pic>
        <p:nvPicPr>
          <p:cNvPr id="35" name="Polygon 1" descr="preencoded.png"/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/>
        </p:blipFill>
        <p:spPr>
          <a:xfrm>
            <a:off x="8158215" y="1042518"/>
            <a:ext cx="111125" cy="111125"/>
          </a:xfrm>
          <a:prstGeom prst="rect">
            <a:avLst/>
          </a:prstGeom>
        </p:spPr>
      </p:pic>
      <p:pic>
        <p:nvPicPr>
          <p:cNvPr id="36" name="Polygon 2" descr="preencoded.png"/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7761883" y="1613139"/>
            <a:ext cx="87313" cy="87313"/>
          </a:xfrm>
          <a:prstGeom prst="rect">
            <a:avLst/>
          </a:prstGeom>
        </p:spPr>
      </p:pic>
      <p:pic>
        <p:nvPicPr>
          <p:cNvPr id="37" name="Polygon 3" descr="preencoded.png"/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6651532" y="1766354"/>
            <a:ext cx="87313" cy="87313"/>
          </a:xfrm>
          <a:prstGeom prst="rect">
            <a:avLst/>
          </a:prstGeom>
        </p:spPr>
      </p:pic>
      <p:pic>
        <p:nvPicPr>
          <p:cNvPr id="38" name="Vector" descr="preencoded.png"/>
          <p:cNvPicPr>
            <a:picLocks noChangeAspect="1"/>
          </p:cNvPicPr>
          <p:nvPr/>
        </p:nvPicPr>
        <p:blipFill>
          <a:blip r:embed="rId56"/>
          <a:srcRect/>
          <a:stretch/>
        </p:blipFill>
        <p:spPr>
          <a:xfrm>
            <a:off x="7174430" y="3125077"/>
            <a:ext cx="521705" cy="918588"/>
          </a:xfrm>
          <a:prstGeom prst="rect">
            <a:avLst/>
          </a:prstGeom>
        </p:spPr>
      </p:pic>
      <p:pic>
        <p:nvPicPr>
          <p:cNvPr id="39" name="Vector" descr="preencoded.png"/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4001771" y="3005788"/>
            <a:ext cx="1295083" cy="1326601"/>
          </a:xfrm>
          <a:prstGeom prst="rect">
            <a:avLst/>
          </a:prstGeom>
        </p:spPr>
      </p:pic>
      <p:pic>
        <p:nvPicPr>
          <p:cNvPr id="40" name="Vector" descr="preencoded.png"/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555100" y="3367609"/>
            <a:ext cx="785099" cy="785096"/>
          </a:xfrm>
          <a:prstGeom prst="rect">
            <a:avLst/>
          </a:prstGeom>
        </p:spPr>
      </p:pic>
      <p:pic>
        <p:nvPicPr>
          <p:cNvPr id="41" name="avbb 6" descr="preencoded.png"/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4601952" y="2810154"/>
            <a:ext cx="1064230" cy="1136863"/>
          </a:xfrm>
          <a:prstGeom prst="rect">
            <a:avLst/>
          </a:prstGeom>
        </p:spPr>
      </p:pic>
      <p:pic>
        <p:nvPicPr>
          <p:cNvPr id="42" name="Ellipse 181" descr="preencoded.png"/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594399" y="1705034"/>
            <a:ext cx="261938" cy="261938"/>
          </a:xfrm>
          <a:prstGeom prst="rect">
            <a:avLst/>
          </a:prstGeom>
        </p:spPr>
      </p:pic>
      <p:pic>
        <p:nvPicPr>
          <p:cNvPr id="43" name="Ellipse 182" descr="preencoded.png"/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6563522" y="1705719"/>
            <a:ext cx="261938" cy="261938"/>
          </a:xfrm>
          <a:prstGeom prst="rect">
            <a:avLst/>
          </a:prstGeom>
        </p:spPr>
      </p:pic>
      <p:pic>
        <p:nvPicPr>
          <p:cNvPr id="44" name="image 109" descr="preencoded.png"/>
          <p:cNvPicPr>
            <a:picLocks noChangeAspect="1"/>
          </p:cNvPicPr>
          <p:nvPr/>
        </p:nvPicPr>
        <p:blipFill>
          <a:blip r:embed="rId64"/>
          <a:srcRect/>
          <a:stretch/>
        </p:blipFill>
        <p:spPr>
          <a:xfrm>
            <a:off x="3942069" y="3683000"/>
            <a:ext cx="451585" cy="640428"/>
          </a:xfrm>
          <a:prstGeom prst="rect">
            <a:avLst/>
          </a:prstGeom>
        </p:spPr>
      </p:pic>
      <p:pic>
        <p:nvPicPr>
          <p:cNvPr id="45" name="image 110" descr="preencoded.png"/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457989" y="3309027"/>
            <a:ext cx="427974" cy="403524"/>
          </a:xfrm>
          <a:prstGeom prst="rect">
            <a:avLst/>
          </a:prstGeom>
        </p:spPr>
      </p:pic>
      <p:sp>
        <p:nvSpPr>
          <p:cNvPr id="46" name="radio link"/>
          <p:cNvSpPr/>
          <p:nvPr/>
        </p:nvSpPr>
        <p:spPr>
          <a:xfrm rot="-2713156">
            <a:off x="6829599" y="3454239"/>
            <a:ext cx="262008" cy="47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"/>
              </a:lnSpc>
            </a:pPr>
            <a:r>
              <a:rPr lang="en-US" sz="312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RADIO LINK</a:t>
            </a:r>
            <a:endParaRPr lang="en-US" sz="31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radio link"/>
          <p:cNvSpPr/>
          <p:nvPr/>
        </p:nvSpPr>
        <p:spPr>
          <a:xfrm rot="2706193">
            <a:off x="7855584" y="3454501"/>
            <a:ext cx="262006" cy="47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"/>
              </a:lnSpc>
            </a:pPr>
            <a:r>
              <a:rPr lang="en-US" sz="312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RADIO LINK</a:t>
            </a:r>
            <a:endParaRPr lang="en-US" sz="31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cubesat 2"/>
          <p:cNvSpPr/>
          <p:nvPr/>
        </p:nvSpPr>
        <p:spPr>
          <a:xfrm>
            <a:off x="8419052" y="4199261"/>
            <a:ext cx="245739" cy="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"/>
              </a:lnSpc>
            </a:pPr>
            <a:r>
              <a:rPr lang="en-US" sz="312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CUBESAT 2</a:t>
            </a:r>
            <a:endParaRPr lang="en-US" sz="31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bistatic radar"/>
          <p:cNvSpPr/>
          <p:nvPr/>
        </p:nvSpPr>
        <p:spPr>
          <a:xfrm>
            <a:off x="6512564" y="4168207"/>
            <a:ext cx="348771" cy="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"/>
              </a:lnSpc>
            </a:pPr>
            <a:r>
              <a:rPr lang="en-US" sz="312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BISTATIC RADAR</a:t>
            </a:r>
            <a:endParaRPr lang="en-US" sz="31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bistatic radar"/>
          <p:cNvSpPr/>
          <p:nvPr/>
        </p:nvSpPr>
        <p:spPr>
          <a:xfrm>
            <a:off x="8074500" y="4168207"/>
            <a:ext cx="348771" cy="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"/>
              </a:lnSpc>
            </a:pPr>
            <a:r>
              <a:rPr lang="en-US" sz="312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BISTATIC RADAR</a:t>
            </a:r>
            <a:endParaRPr lang="en-US" sz="31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cubesat 1"/>
          <p:cNvSpPr/>
          <p:nvPr/>
        </p:nvSpPr>
        <p:spPr>
          <a:xfrm>
            <a:off x="6220039" y="4199261"/>
            <a:ext cx="237813" cy="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75"/>
              </a:lnSpc>
            </a:pPr>
            <a:r>
              <a:rPr lang="en-US" sz="312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CUBESAT 1</a:t>
            </a:r>
            <a:endParaRPr lang="en-US" sz="31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mothership"/>
          <p:cNvSpPr/>
          <p:nvPr/>
        </p:nvSpPr>
        <p:spPr>
          <a:xfrm>
            <a:off x="7286625" y="2947273"/>
            <a:ext cx="293293" cy="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375"/>
              </a:lnSpc>
            </a:pPr>
            <a:r>
              <a:rPr lang="en-US" sz="312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MOTHERSHIP</a:t>
            </a:r>
            <a:endParaRPr lang="en-US" sz="31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Caltech Mission Close Approach ConOps"/>
          <p:cNvSpPr/>
          <p:nvPr/>
        </p:nvSpPr>
        <p:spPr>
          <a:xfrm>
            <a:off x="267953" y="466148"/>
            <a:ext cx="5667375" cy="325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47"/>
              </a:lnSpc>
            </a:pPr>
            <a:r>
              <a:rPr lang="en-US" sz="2185" dirty="0">
                <a:solidFill>
                  <a:srgbClr val="FFFFFF"/>
                </a:solidFill>
                <a:latin typeface="HelveticaNowText ExtraBold" pitchFamily="34" charset="0"/>
                <a:ea typeface="HelveticaNowText ExtraBold" pitchFamily="34" charset="-122"/>
                <a:cs typeface="HelveticaNowText ExtraBold" pitchFamily="34" charset="-120"/>
              </a:rPr>
              <a:t>Caltech Mission Operations</a:t>
            </a:r>
            <a:endParaRPr lang="en-US" sz="21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PAGE 15"/>
          <p:cNvSpPr/>
          <p:nvPr/>
        </p:nvSpPr>
        <p:spPr>
          <a:xfrm>
            <a:off x="4333875" y="30146"/>
            <a:ext cx="476325" cy="119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761970">
              <a:lnSpc>
                <a:spcPts val="750"/>
              </a:lnSpc>
            </a:pPr>
            <a:r>
              <a:rPr lang="en-US" sz="625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PAGE </a:t>
            </a:r>
            <a:r>
              <a:rPr lang="en-US" sz="625" dirty="0">
                <a:solidFill>
                  <a:srgbClr val="E31937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15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name_2025"/>
          <p:cNvSpPr/>
          <p:nvPr/>
        </p:nvSpPr>
        <p:spPr>
          <a:xfrm>
            <a:off x="8826500" y="18240"/>
            <a:ext cx="246118" cy="1428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defTabSz="761970">
              <a:lnSpc>
                <a:spcPts val="937"/>
              </a:lnSpc>
            </a:pPr>
            <a:r>
              <a:rPr lang="en-US" sz="750" kern="0" spc="-125" dirty="0">
                <a:solidFill>
                  <a:srgbClr val="FFFFFF"/>
                </a:solidFill>
                <a:latin typeface="Helvetica Now Var Text ExtraLight" pitchFamily="34" charset="0"/>
                <a:ea typeface="Helvetica Now Var Text ExtraLight" pitchFamily="34" charset="-122"/>
                <a:cs typeface="Helvetica Now Var Text ExtraLight" pitchFamily="34" charset="-120"/>
              </a:rPr>
              <a:t>2025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MISSON TO APOPHIS"/>
          <p:cNvSpPr/>
          <p:nvPr/>
        </p:nvSpPr>
        <p:spPr>
          <a:xfrm>
            <a:off x="41688" y="30146"/>
            <a:ext cx="921836" cy="1190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761970">
              <a:lnSpc>
                <a:spcPts val="750"/>
              </a:lnSpc>
            </a:pPr>
            <a:r>
              <a:rPr lang="en-US" sz="625" dirty="0">
                <a:solidFill>
                  <a:srgbClr val="FFFFFF"/>
                </a:solidFill>
                <a:latin typeface="Helvetica Now Var Text Light" pitchFamily="34" charset="0"/>
                <a:ea typeface="Helvetica Now Var Text Light" pitchFamily="34" charset="-122"/>
                <a:cs typeface="Helvetica Now Var Text Light" pitchFamily="34" charset="-120"/>
              </a:rPr>
              <a:t>MISSON TO APOPHIS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april 13 2029"/>
          <p:cNvSpPr/>
          <p:nvPr/>
        </p:nvSpPr>
        <p:spPr>
          <a:xfrm>
            <a:off x="4310063" y="1390489"/>
            <a:ext cx="523875" cy="79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defTabSz="761970">
              <a:lnSpc>
                <a:spcPts val="687"/>
              </a:lnSpc>
            </a:pPr>
            <a:r>
              <a:rPr lang="en-US" sz="561" kern="0" spc="-62" dirty="0">
                <a:solidFill>
                  <a:srgbClr val="F44721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APRIL 13, 2029</a:t>
            </a:r>
            <a:endParaRPr lang="en-US" sz="56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Earth Close Approach"/>
          <p:cNvSpPr/>
          <p:nvPr/>
        </p:nvSpPr>
        <p:spPr>
          <a:xfrm>
            <a:off x="3698875" y="1215864"/>
            <a:ext cx="175276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812"/>
              </a:lnSpc>
            </a:pPr>
            <a:r>
              <a:rPr lang="en-US" sz="937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EARTH CLOSE APPROACH</a:t>
            </a:r>
            <a:endParaRPr lang="en-US" sz="93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Phase 01"/>
          <p:cNvSpPr/>
          <p:nvPr/>
        </p:nvSpPr>
        <p:spPr>
          <a:xfrm>
            <a:off x="1428750" y="4412541"/>
            <a:ext cx="500063" cy="10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765"/>
              </a:lnSpc>
            </a:pPr>
            <a:r>
              <a:rPr lang="en-US" sz="750" dirty="0">
                <a:solidFill>
                  <a:srgbClr val="F34722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 PHASE 01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name_01"/>
          <p:cNvSpPr/>
          <p:nvPr/>
        </p:nvSpPr>
        <p:spPr>
          <a:xfrm>
            <a:off x="3079750" y="2241178"/>
            <a:ext cx="269875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852"/>
              </a:lnSpc>
            </a:pPr>
            <a:r>
              <a:rPr lang="en-US" sz="1815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01</a:t>
            </a:r>
            <a:endParaRPr lang="en-US" sz="181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name_02"/>
          <p:cNvSpPr/>
          <p:nvPr/>
        </p:nvSpPr>
        <p:spPr>
          <a:xfrm>
            <a:off x="4421188" y="2438750"/>
            <a:ext cx="31750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852"/>
              </a:lnSpc>
            </a:pPr>
            <a:r>
              <a:rPr lang="en-US" sz="1815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02</a:t>
            </a:r>
            <a:endParaRPr lang="en-US" sz="181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name_03"/>
          <p:cNvSpPr/>
          <p:nvPr/>
        </p:nvSpPr>
        <p:spPr>
          <a:xfrm>
            <a:off x="7643813" y="1957444"/>
            <a:ext cx="325438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1852"/>
              </a:lnSpc>
            </a:pPr>
            <a:r>
              <a:rPr lang="en-US" sz="1815" dirty="0">
                <a:solidFill>
                  <a:srgbClr val="FFFFFF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03</a:t>
            </a:r>
            <a:endParaRPr lang="en-US" sz="181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Phase 02"/>
          <p:cNvSpPr/>
          <p:nvPr/>
        </p:nvSpPr>
        <p:spPr>
          <a:xfrm>
            <a:off x="4310063" y="4412541"/>
            <a:ext cx="523875" cy="10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765"/>
              </a:lnSpc>
            </a:pPr>
            <a:r>
              <a:rPr lang="en-US" sz="750" dirty="0">
                <a:solidFill>
                  <a:srgbClr val="F34722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 PHASE 02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Phase 03"/>
          <p:cNvSpPr/>
          <p:nvPr/>
        </p:nvSpPr>
        <p:spPr>
          <a:xfrm>
            <a:off x="7183438" y="4412541"/>
            <a:ext cx="523875" cy="10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765"/>
              </a:lnSpc>
            </a:pPr>
            <a:r>
              <a:rPr lang="en-US" sz="750" dirty="0">
                <a:solidFill>
                  <a:srgbClr val="F34722"/>
                </a:solidFill>
                <a:latin typeface="Suisse Intl Medium" pitchFamily="34" charset="0"/>
                <a:ea typeface="Suisse Intl Medium" pitchFamily="34" charset="-122"/>
                <a:cs typeface="Suisse Intl Medium" pitchFamily="34" charset="-120"/>
              </a:rPr>
              <a:t> PHASE 03</a:t>
            </a:r>
            <a:endParaRPr lang="en-US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Pre-Approach Phase"/>
          <p:cNvSpPr/>
          <p:nvPr/>
        </p:nvSpPr>
        <p:spPr>
          <a:xfrm>
            <a:off x="841375" y="4650251"/>
            <a:ext cx="175276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812"/>
              </a:lnSpc>
            </a:pPr>
            <a:r>
              <a:rPr lang="en-US" sz="937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PRE-APPROACH PHASE</a:t>
            </a:r>
            <a:endParaRPr lang="en-US" sz="93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Close Approach Phase"/>
          <p:cNvSpPr/>
          <p:nvPr/>
        </p:nvSpPr>
        <p:spPr>
          <a:xfrm>
            <a:off x="3698875" y="4650251"/>
            <a:ext cx="175276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812"/>
              </a:lnSpc>
            </a:pPr>
            <a:r>
              <a:rPr lang="en-US" sz="937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CLOSE APPROACH PHASE</a:t>
            </a:r>
            <a:endParaRPr lang="en-US" sz="93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Post-Approach Phase"/>
          <p:cNvSpPr/>
          <p:nvPr/>
        </p:nvSpPr>
        <p:spPr>
          <a:xfrm>
            <a:off x="6588125" y="4650251"/>
            <a:ext cx="1752765" cy="174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812"/>
              </a:lnSpc>
            </a:pPr>
            <a:r>
              <a:rPr lang="en-US" sz="937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POST-APPROACH PHASE</a:t>
            </a:r>
            <a:endParaRPr lang="en-US" sz="93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Caltech Mission"/>
          <p:cNvSpPr/>
          <p:nvPr/>
        </p:nvSpPr>
        <p:spPr>
          <a:xfrm>
            <a:off x="1119188" y="1793875"/>
            <a:ext cx="515938" cy="357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12"/>
              </a:lnSpc>
            </a:pPr>
            <a:r>
              <a:rPr lang="en-US" sz="848" dirty="0">
                <a:solidFill>
                  <a:srgbClr val="FFFFFF"/>
                </a:solidFill>
                <a:latin typeface="HelveticaNowText ExtraBold" pitchFamily="34" charset="0"/>
                <a:ea typeface="HelveticaNowText ExtraBold" pitchFamily="34" charset="-122"/>
                <a:cs typeface="HelveticaNowText ExtraBold" pitchFamily="34" charset="-120"/>
              </a:rPr>
              <a:t>Caltech Mission</a:t>
            </a:r>
            <a:endParaRPr lang="en-US" sz="84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Osiris-APEX"/>
          <p:cNvSpPr/>
          <p:nvPr/>
        </p:nvSpPr>
        <p:spPr>
          <a:xfrm>
            <a:off x="5802313" y="1738313"/>
            <a:ext cx="777875" cy="10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12"/>
              </a:lnSpc>
            </a:pPr>
            <a:r>
              <a:rPr lang="en-US" sz="848" dirty="0">
                <a:solidFill>
                  <a:srgbClr val="FFFFFF"/>
                </a:solidFill>
                <a:latin typeface="HelveticaNowText ExtraBold" pitchFamily="34" charset="0"/>
                <a:ea typeface="HelveticaNowText ExtraBold" pitchFamily="34" charset="-122"/>
                <a:cs typeface="HelveticaNowText ExtraBold" pitchFamily="34" charset="-120"/>
              </a:rPr>
              <a:t>OSIRIS-APEX</a:t>
            </a:r>
            <a:endParaRPr lang="en-US" sz="84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" name="Caltech mission Launch 042028"/>
          <p:cNvSpPr/>
          <p:nvPr/>
        </p:nvSpPr>
        <p:spPr>
          <a:xfrm>
            <a:off x="1309688" y="1143000"/>
            <a:ext cx="1524000" cy="10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12"/>
              </a:lnSpc>
            </a:pPr>
            <a:r>
              <a:rPr lang="en-US" sz="687" dirty="0">
                <a:solidFill>
                  <a:srgbClr val="FFFFFF"/>
                </a:solidFill>
                <a:latin typeface="Helvetica Neue Light" pitchFamily="34" charset="0"/>
                <a:ea typeface="Helvetica Neue Light" pitchFamily="34" charset="-122"/>
                <a:cs typeface="Helvetica Neue Light" pitchFamily="34" charset="-120"/>
              </a:rPr>
              <a:t>CALTECH MISSION LAUNCH 04/2028</a:t>
            </a:r>
            <a:endParaRPr lang="en-US" sz="68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Caltech Mission rendezvous with Apophis"/>
          <p:cNvSpPr/>
          <p:nvPr/>
        </p:nvSpPr>
        <p:spPr>
          <a:xfrm>
            <a:off x="1690765" y="2005033"/>
            <a:ext cx="729093" cy="309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12"/>
              </a:lnSpc>
            </a:pPr>
            <a:r>
              <a:rPr lang="en-US" sz="625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Caltech Mission rendezvous with Apophis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Osiris-APEX rendezvous with Apophis"/>
          <p:cNvSpPr/>
          <p:nvPr/>
        </p:nvSpPr>
        <p:spPr>
          <a:xfrm>
            <a:off x="6563522" y="2033961"/>
            <a:ext cx="590381" cy="309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812"/>
              </a:lnSpc>
            </a:pPr>
            <a:r>
              <a:rPr lang="en-US" sz="625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OSIRIS-APEX rendezvous with Apophis</a:t>
            </a:r>
            <a:endParaRPr lang="en-US" sz="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4" name="Apophis"/>
          <p:cNvSpPr/>
          <p:nvPr/>
        </p:nvSpPr>
        <p:spPr>
          <a:xfrm>
            <a:off x="322942" y="1406364"/>
            <a:ext cx="539750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000"/>
              </a:lnSpc>
            </a:pPr>
            <a:r>
              <a:rPr lang="en-US" sz="849" dirty="0">
                <a:solidFill>
                  <a:srgbClr val="FFFFFF"/>
                </a:solidFill>
                <a:latin typeface="HelveticaNowText ExtraBold" pitchFamily="34" charset="0"/>
                <a:ea typeface="HelveticaNowText ExtraBold" pitchFamily="34" charset="-122"/>
                <a:cs typeface="HelveticaNowText ExtraBold" pitchFamily="34" charset="-120"/>
              </a:rPr>
              <a:t>APOPHIS</a:t>
            </a:r>
            <a:endParaRPr lang="en-US" sz="84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Legend"/>
          <p:cNvSpPr/>
          <p:nvPr/>
        </p:nvSpPr>
        <p:spPr>
          <a:xfrm>
            <a:off x="8179253" y="532076"/>
            <a:ext cx="1588618" cy="217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37"/>
              </a:lnSpc>
              <a:spcAft>
                <a:spcPts val="235"/>
              </a:spcAft>
            </a:pPr>
            <a:r>
              <a:rPr lang="en-US" sz="1169" kern="0" spc="-62" dirty="0">
                <a:solidFill>
                  <a:srgbClr val="FFFFFF"/>
                </a:solidFill>
                <a:latin typeface="Helvetica Now Var Text ExtraBold" pitchFamily="34" charset="0"/>
                <a:ea typeface="Helvetica Now Var Text ExtraBold" pitchFamily="34" charset="-122"/>
                <a:cs typeface="Helvetica Now Var Text ExtraBold" pitchFamily="34" charset="-120"/>
              </a:rPr>
              <a:t>Legend</a:t>
            </a:r>
            <a:endParaRPr lang="en-US" sz="116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Apophis"/>
          <p:cNvSpPr/>
          <p:nvPr/>
        </p:nvSpPr>
        <p:spPr>
          <a:xfrm>
            <a:off x="8278285" y="921186"/>
            <a:ext cx="317500" cy="79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598"/>
              </a:lnSpc>
              <a:spcAft>
                <a:spcPts val="159"/>
              </a:spcAft>
            </a:pPr>
            <a:r>
              <a:rPr lang="en-US" sz="598" kern="0" spc="-62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Apophis</a:t>
            </a:r>
            <a:endParaRPr lang="en-US" sz="59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Osiris-APEX"/>
          <p:cNvSpPr/>
          <p:nvPr/>
        </p:nvSpPr>
        <p:spPr>
          <a:xfrm>
            <a:off x="8278285" y="1051103"/>
            <a:ext cx="523875" cy="79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598"/>
              </a:lnSpc>
              <a:spcAft>
                <a:spcPts val="159"/>
              </a:spcAft>
            </a:pPr>
            <a:r>
              <a:rPr lang="en-US" sz="598" kern="0" spc="-62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OSIRIS-APEX</a:t>
            </a:r>
            <a:endParaRPr lang="en-US" sz="59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695774A-5474-1922-D1A3-7055DAA4DBF1}"/>
              </a:ext>
            </a:extLst>
          </p:cNvPr>
          <p:cNvSpPr txBox="1"/>
          <p:nvPr/>
        </p:nvSpPr>
        <p:spPr>
          <a:xfrm>
            <a:off x="2729086" y="4858837"/>
            <a:ext cx="510483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cs typeface="Calibri"/>
              </a:rPr>
              <a:t>Pre-decisional Information – For Planning and Discussion Purposes Only</a:t>
            </a:r>
          </a:p>
        </p:txBody>
      </p:sp>
      <p:sp>
        <p:nvSpPr>
          <p:cNvPr id="81" name="Apophis">
            <a:extLst>
              <a:ext uri="{FF2B5EF4-FFF2-40B4-BE49-F238E27FC236}">
                <a16:creationId xmlns:a16="http://schemas.microsoft.com/office/drawing/2014/main" id="{7B9DE8E3-D248-8FFF-CF95-D543A769611B}"/>
              </a:ext>
            </a:extLst>
          </p:cNvPr>
          <p:cNvSpPr/>
          <p:nvPr/>
        </p:nvSpPr>
        <p:spPr>
          <a:xfrm>
            <a:off x="8271683" y="803569"/>
            <a:ext cx="523875" cy="67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598"/>
              </a:lnSpc>
              <a:spcAft>
                <a:spcPts val="159"/>
              </a:spcAft>
            </a:pPr>
            <a:r>
              <a:rPr lang="en-US" sz="598" kern="0" spc="-62" dirty="0">
                <a:solidFill>
                  <a:srgbClr val="FFFFFF"/>
                </a:solidFill>
                <a:latin typeface="Helvetica Now Var Regular" pitchFamily="34" charset="0"/>
                <a:ea typeface="Helvetica Now Var Regular" pitchFamily="34" charset="-122"/>
                <a:cs typeface="Helvetica Now Var Regular" pitchFamily="34" charset="-120"/>
              </a:rPr>
              <a:t>Caltech Mission</a:t>
            </a:r>
            <a:endParaRPr lang="en-US" sz="5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05D2BA-E31D-EAC4-66E2-4A7C9DA47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-40000"/>
          </a:blip>
          <a:srcRect t="3959" b="11590"/>
          <a:stretch/>
        </p:blipFill>
        <p:spPr>
          <a:xfrm>
            <a:off x="2630078" y="0"/>
            <a:ext cx="6513922" cy="5130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081C6-1055-85B9-718C-AAFD46268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B0F0"/>
                </a:solidFill>
              </a:rPr>
              <a:t>Summary and Outlook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C8F7-2580-784D-AAF4-C527DB041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9766"/>
            <a:ext cx="7886700" cy="3263504"/>
          </a:xfrm>
        </p:spPr>
        <p:txBody>
          <a:bodyPr lIns="91440" tIns="45720" rIns="91440" bIns="45720" anchor="t"/>
          <a:lstStyle/>
          <a:p>
            <a:pPr lvl="0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Caltech is leading a mission to Apophis in collaboration with JPL &amp; Rocket Lab</a:t>
            </a:r>
          </a:p>
          <a:p>
            <a:pPr lvl="0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Mission would monitor changes in Apophis resulting from encounter</a:t>
            </a:r>
          </a:p>
          <a:p>
            <a:pPr lvl="0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Bistatic radar will probe the interior structure, providing a unique data set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Caltech mission will be complementary to OSIRIS-APEX and RAMSES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Fast development schedule addresses objectives of the Decadal Survey’s recommended planetary defense characterization mission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Key contracts in place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Team is funded for Phase A and pursuing private funding for an early 2028 launch</a:t>
            </a:r>
          </a:p>
          <a:p>
            <a:pPr lvl="0">
              <a:lnSpc>
                <a:spcPct val="12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062AB0B-AB75-B6D0-1F09-775AF052B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945" y="4661092"/>
            <a:ext cx="1299028" cy="555559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13D9F039-D5B2-A6BE-1872-800C784664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707265" y="4811213"/>
            <a:ext cx="586130" cy="272097"/>
          </a:xfrm>
        </p:spPr>
        <p:txBody>
          <a:bodyPr/>
          <a:lstStyle/>
          <a:p>
            <a:pPr algn="l"/>
            <a:fld id="{00000000-1234-1234-1234-123412341234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/>
              <a:t>9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7384A-1046-A9BB-7FD9-F002729D0980}"/>
              </a:ext>
            </a:extLst>
          </p:cNvPr>
          <p:cNvSpPr txBox="1"/>
          <p:nvPr/>
        </p:nvSpPr>
        <p:spPr>
          <a:xfrm>
            <a:off x="714375" y="4807323"/>
            <a:ext cx="439046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A6A6A6"/>
                </a:solidFill>
                <a:cs typeface="Calibri"/>
              </a:rPr>
              <a:t>Pre-decisional Information – For Planning and Discussion Purposes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425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2156</TotalTime>
  <Words>1753</Words>
  <Application>Microsoft Macintosh PowerPoint</Application>
  <PresentationFormat>On-screen Show (16:9)</PresentationFormat>
  <Paragraphs>202</Paragraphs>
  <Slides>11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8" baseType="lpstr">
      <vt:lpstr>Aptos</vt:lpstr>
      <vt:lpstr>Aptos Display</vt:lpstr>
      <vt:lpstr>Arial</vt:lpstr>
      <vt:lpstr>Arial Black</vt:lpstr>
      <vt:lpstr>Arial Narrow</vt:lpstr>
      <vt:lpstr>Calibri</vt:lpstr>
      <vt:lpstr>Courier New</vt:lpstr>
      <vt:lpstr>DM Sans</vt:lpstr>
      <vt:lpstr>Futura Medium</vt:lpstr>
      <vt:lpstr>Helvetica Neue</vt:lpstr>
      <vt:lpstr>Helvetica Neue Light</vt:lpstr>
      <vt:lpstr>Helvetica Neue Regular</vt:lpstr>
      <vt:lpstr>Helvetica Neue Thin</vt:lpstr>
      <vt:lpstr>Helvetica Neue UltraLight</vt:lpstr>
      <vt:lpstr>Helvetica Now Var Display ExtraLight</vt:lpstr>
      <vt:lpstr>Helvetica Now Var Regular</vt:lpstr>
      <vt:lpstr>Helvetica Now Var Text</vt:lpstr>
      <vt:lpstr>Helvetica Now Var Text Bold</vt:lpstr>
      <vt:lpstr>Helvetica Now Var Text ExtraBold</vt:lpstr>
      <vt:lpstr>Helvetica Now Var Text ExtraLight</vt:lpstr>
      <vt:lpstr>Helvetica Now Var Text Light</vt:lpstr>
      <vt:lpstr>HelveticaNowText ExtraBold</vt:lpstr>
      <vt:lpstr>Suisse Intl Medium</vt:lpstr>
      <vt:lpstr>Office Theme</vt:lpstr>
      <vt:lpstr>1_Office Theme</vt:lpstr>
      <vt:lpstr>2_Office Theme</vt:lpstr>
      <vt:lpstr>think-cell Slide</vt:lpstr>
      <vt:lpstr>The Caltech Mission  to Apophis</vt:lpstr>
      <vt:lpstr>Why Apophis?</vt:lpstr>
      <vt:lpstr>Caltech Mission to Apophis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Outlook 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Lan, Dennis Y.</dc:creator>
  <cp:lastModifiedBy>Carol Raymond</cp:lastModifiedBy>
  <cp:revision>99</cp:revision>
  <cp:lastPrinted>2025-04-09T02:42:35Z</cp:lastPrinted>
  <dcterms:created xsi:type="dcterms:W3CDTF">2022-03-09T23:33:42Z</dcterms:created>
  <dcterms:modified xsi:type="dcterms:W3CDTF">2025-04-25T23:34:31Z</dcterms:modified>
</cp:coreProperties>
</file>