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831" r:id="rId6"/>
    <p:sldId id="683" r:id="rId7"/>
    <p:sldId id="16418" r:id="rId8"/>
    <p:sldId id="17095" r:id="rId9"/>
    <p:sldId id="17103" r:id="rId10"/>
    <p:sldId id="274" r:id="rId11"/>
    <p:sldId id="17104" r:id="rId12"/>
    <p:sldId id="276" r:id="rId13"/>
    <p:sldId id="16421" r:id="rId14"/>
    <p:sldId id="16426" r:id="rId15"/>
    <p:sldId id="69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9D05"/>
    <a:srgbClr val="FFCC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5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72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38-4CF6-8A91-99AB3BD3C12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38-4CF6-8A91-99AB3BD3C126}"/>
              </c:ext>
            </c:extLst>
          </c:dPt>
          <c:val>
            <c:numRef>
              <c:f>Sheet1!$A$1:$A$2</c:f>
              <c:numCache>
                <c:formatCode>General</c:formatCode>
                <c:ptCount val="2"/>
                <c:pt idx="0">
                  <c:v>38.799999999999997</c:v>
                </c:pt>
                <c:pt idx="1">
                  <c:v>61.2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38-4CF6-8A91-99AB3BD3C126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6738-4CF6-8A91-99AB3BD3C126}"/>
              </c:ext>
            </c:extLst>
          </c:dPt>
          <c:val>
            <c:numRef>
              <c:f>Sheet1!$A$2</c:f>
              <c:numCache>
                <c:formatCode>General</c:formatCode>
                <c:ptCount val="1"/>
                <c:pt idx="0">
                  <c:v>61.2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738-4CF6-8A91-99AB3BD3C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09ED012-108C-7A9E-754B-FFDE277BE8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B08E4A-BB4A-D151-0B06-BF3B9CE3EE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BF2E4-1270-0147-996F-02DC837CABBB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C20871-D3C2-FB4D-6FCC-F7C3A687FA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Planetary Defense Conference Stellenbosch South Africa May 7,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D01025-5282-D78F-4346-2FD0839956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7C165-042B-844C-B28C-220F04D9D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170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89BB5-22E0-432B-A5A8-3858858F5E92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Planetary Defense Conference Stellenbosch South Africa May 7,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6EC35-1C05-48C7-A6A6-FFF810E52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395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Reminder that a TFM</a:t>
            </a:r>
            <a:r>
              <a:rPr lang="en-US" baseline="0" dirty="0"/>
              <a:t> is just extra visits out of the survey sequence. The spacecraft doesn’t do anything differently; just more of them.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0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9F5FE-465D-4B59-8B63-AC446C029E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3086"/>
            <a:ext cx="9144000" cy="1701566"/>
          </a:xfrm>
        </p:spPr>
        <p:txBody>
          <a:bodyPr anchor="ctr" anchorCtr="1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B48383-D80C-460D-935E-693AF4F10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71247"/>
            <a:ext cx="9144000" cy="54582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5A8B13-AB43-4277-B745-E3797DAD5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9337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379FF9-BEA5-40B8-B275-6941A783AA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25" y="189561"/>
            <a:ext cx="2482189" cy="24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022AA-6E50-44F6-814D-E3C3DEE52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E230B-A61F-4A28-BB4D-82C22CCAF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253" y="971550"/>
            <a:ext cx="11604411" cy="5499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D6E9D-8064-43EF-8944-94513EDF6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C2B7-92A1-400A-880C-95D15DC9C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85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DF6F1-DAF4-4168-884F-899406E3A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A367F-81CA-4F5F-81D2-63B5932E00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6336" y="971550"/>
            <a:ext cx="5530299" cy="54800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C5A104-2D88-4150-A548-77FA8CADB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971550"/>
            <a:ext cx="5812631" cy="54800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854E23-BFCE-4320-884A-A69030343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C2B7-92A1-400A-880C-95D15DC9C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5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B4F81-9338-4C27-AABD-484D12402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E589FE-2E0F-47BE-A1C0-EA900291A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C2B7-92A1-400A-880C-95D15DC9C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98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41FDD-6B11-4ADE-96C6-BF2CEA9D2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C2B7-92A1-400A-880C-95D15DC9C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40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tar filled sky&#10;&#10;Description automatically generated">
            <a:extLst>
              <a:ext uri="{FF2B5EF4-FFF2-40B4-BE49-F238E27FC236}">
                <a16:creationId xmlns:a16="http://schemas.microsoft.com/office/drawing/2014/main" id="{F2F4C2D5-522A-471B-9412-DC1EF59B8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9488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E6055D-DB9F-4DAD-AEED-D3EC8A5AC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30" y="81856"/>
            <a:ext cx="11087894" cy="755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45013D-6E08-423F-B630-94BD35831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785" y="938528"/>
            <a:ext cx="11681879" cy="557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9EF8A-A2D8-4FA4-85E0-39876C065E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1813" y="6613097"/>
            <a:ext cx="773851" cy="2128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8C2B7-92A1-400A-880C-95D15DC9CBE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725405-3745-4400-853F-DD34C15597B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5839" y="43218"/>
            <a:ext cx="808445" cy="80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43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308CD-4228-48F5-ADFB-69193BE20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686" y="2875718"/>
            <a:ext cx="10082784" cy="1701566"/>
          </a:xfrm>
        </p:spPr>
        <p:txBody>
          <a:bodyPr anchor="ctr" anchorCtr="1">
            <a:normAutofit/>
          </a:bodyPr>
          <a:lstStyle/>
          <a:p>
            <a:r>
              <a:rPr lang="en-US" sz="3600" dirty="0"/>
              <a:t>PREDICTED DISCOVERY OF LOW-DELTA V TARGETS AMONG THE NEO POPULATION BY NEAR-EARTH OBJECT SURVEYOR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871A16-6EAF-4118-8232-609F9CC6C9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50192"/>
            <a:ext cx="9144000" cy="1701566"/>
          </a:xfrm>
        </p:spPr>
        <p:txBody>
          <a:bodyPr anchor="t" anchorCtr="1">
            <a:normAutofit/>
          </a:bodyPr>
          <a:lstStyle/>
          <a:p>
            <a:r>
              <a:rPr lang="en-US" dirty="0"/>
              <a:t>Paul A. Abell, Timothy B. Spahr, Brent W. Barbee, Dar W. Dahlen, </a:t>
            </a:r>
          </a:p>
          <a:p>
            <a:r>
              <a:rPr lang="en-US" dirty="0"/>
              <a:t>Amy K. Mainzer, and Joseph R. Masiero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F37AF4-0F1E-D721-C603-3DFB32862331}"/>
              </a:ext>
            </a:extLst>
          </p:cNvPr>
          <p:cNvSpPr txBox="1"/>
          <p:nvPr/>
        </p:nvSpPr>
        <p:spPr>
          <a:xfrm>
            <a:off x="3202057" y="5701336"/>
            <a:ext cx="6112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9</a:t>
            </a:r>
            <a:r>
              <a:rPr lang="en-US" b="1" baseline="30000" dirty="0"/>
              <a:t>th</a:t>
            </a:r>
            <a:r>
              <a:rPr lang="en-US" b="1" dirty="0"/>
              <a:t> IAA Planetary Defense Conference</a:t>
            </a:r>
          </a:p>
          <a:p>
            <a:pPr algn="ctr"/>
            <a:r>
              <a:rPr lang="en-US" b="1" dirty="0"/>
              <a:t>Stellenbosch, Cape Town, South Africa</a:t>
            </a:r>
          </a:p>
          <a:p>
            <a:pPr algn="ctr"/>
            <a:r>
              <a:rPr lang="en-US" b="1" dirty="0"/>
              <a:t>May 7, 2025</a:t>
            </a:r>
          </a:p>
        </p:txBody>
      </p:sp>
    </p:spTree>
    <p:extLst>
      <p:ext uri="{BB962C8B-B14F-4D97-AF65-F5344CB8AC3E}">
        <p14:creationId xmlns:p14="http://schemas.microsoft.com/office/powerpoint/2010/main" val="4159685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C4124-D875-1649-91AC-16A0BCE6C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E17C8-672D-5840-99B2-4096C0820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253" y="1358900"/>
            <a:ext cx="6504183" cy="549910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800" b="1" dirty="0"/>
              <a:t>NEO Surveyor is well-suited to detect NEOs in very Earth-like orbits.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800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b="1" dirty="0"/>
              <a:t>In addition to the planetary defense benefits, NEO Surveyor also provides an opportunity to identify low-delta V spacecraft mission targets.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800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b="1" dirty="0"/>
              <a:t>These targets are of interest to the science, in situ resource utilization, and exploration communities.</a:t>
            </a:r>
          </a:p>
          <a:p>
            <a:pPr lvl="2"/>
            <a:endParaRPr lang="en-US" dirty="0"/>
          </a:p>
          <a:p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083BF-B39D-81AF-5430-B4FB8AB64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C2B7-92A1-400A-880C-95D15DC9CBE9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D1A48F-44A5-A5AC-02F5-784B15956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722" y="1635971"/>
            <a:ext cx="4684406" cy="412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1A1FE-9123-FA48-837D-D0EE341A2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B8F3A-54B3-D84F-AB2C-21D0A448E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BD520A-2641-0ABD-4D2D-C696E9634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C2B7-92A1-400A-880C-95D15DC9CB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02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Design – Visits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96335" y="1496775"/>
            <a:ext cx="6395461" cy="460794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Observatory receives “Visit” commands and performs all actions within them</a:t>
            </a:r>
          </a:p>
          <a:p>
            <a:pPr lvl="1"/>
            <a:r>
              <a:rPr lang="en-US" b="1" dirty="0"/>
              <a:t>Visits are the fundamental unit of the survey</a:t>
            </a:r>
          </a:p>
          <a:p>
            <a:pPr lvl="1"/>
            <a:r>
              <a:rPr lang="en-US" b="1" dirty="0"/>
              <a:t>6 exposures of ~30 sec each (180 sec/Visit)</a:t>
            </a:r>
          </a:p>
          <a:p>
            <a:pPr lvl="1"/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All Exposures are returned to ground for processing by Survey Data System</a:t>
            </a:r>
          </a:p>
          <a:p>
            <a:pPr lvl="1"/>
            <a:endParaRPr lang="en-US" dirty="0"/>
          </a:p>
        </p:txBody>
      </p:sp>
      <p:sp>
        <p:nvSpPr>
          <p:cNvPr id="28" name="Hexagon 27"/>
          <p:cNvSpPr>
            <a:spLocks noChangeAspect="1"/>
          </p:cNvSpPr>
          <p:nvPr/>
        </p:nvSpPr>
        <p:spPr>
          <a:xfrm rot="21000000">
            <a:off x="7504382" y="2188974"/>
            <a:ext cx="3766544" cy="3247023"/>
          </a:xfrm>
          <a:prstGeom prst="hexagon">
            <a:avLst>
              <a:gd name="adj" fmla="val 28868"/>
              <a:gd name="vf" fmla="val 115470"/>
            </a:avLst>
          </a:prstGeom>
          <a:noFill/>
          <a:ln w="15875">
            <a:solidFill>
              <a:srgbClr val="FF939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 rot="21000000">
            <a:off x="7454665" y="4074064"/>
            <a:ext cx="130680" cy="130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Oval 89"/>
          <p:cNvSpPr/>
          <p:nvPr/>
        </p:nvSpPr>
        <p:spPr>
          <a:xfrm rot="21000000">
            <a:off x="8103252" y="2313542"/>
            <a:ext cx="130680" cy="130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Oval 90"/>
          <p:cNvSpPr/>
          <p:nvPr/>
        </p:nvSpPr>
        <p:spPr>
          <a:xfrm rot="21000000">
            <a:off x="9983947" y="1980897"/>
            <a:ext cx="130680" cy="130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Oval 91"/>
          <p:cNvSpPr/>
          <p:nvPr/>
        </p:nvSpPr>
        <p:spPr>
          <a:xfrm rot="21000000">
            <a:off x="11172054" y="3426809"/>
            <a:ext cx="130680" cy="130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Oval 92"/>
          <p:cNvSpPr/>
          <p:nvPr/>
        </p:nvSpPr>
        <p:spPr>
          <a:xfrm rot="21000000">
            <a:off x="8662319" y="5513104"/>
            <a:ext cx="130680" cy="130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Oval 93"/>
          <p:cNvSpPr/>
          <p:nvPr/>
        </p:nvSpPr>
        <p:spPr>
          <a:xfrm rot="21000000">
            <a:off x="10547786" y="5178590"/>
            <a:ext cx="130680" cy="130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Bent Arrow 35"/>
          <p:cNvSpPr/>
          <p:nvPr/>
        </p:nvSpPr>
        <p:spPr>
          <a:xfrm>
            <a:off x="7600520" y="5364345"/>
            <a:ext cx="901874" cy="699249"/>
          </a:xfrm>
          <a:prstGeom prst="bentArrow">
            <a:avLst>
              <a:gd name="adj1" fmla="val 19188"/>
              <a:gd name="adj2" fmla="val 25000"/>
              <a:gd name="adj3" fmla="val 25000"/>
              <a:gd name="adj4" fmla="val 4375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51698" y="5705686"/>
            <a:ext cx="802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Slew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335053" y="5717110"/>
            <a:ext cx="802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0543254" y="5258177"/>
            <a:ext cx="802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1237393" y="3267182"/>
            <a:ext cx="802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0055108" y="1752600"/>
            <a:ext cx="802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670681" y="1919467"/>
            <a:ext cx="802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704836" y="3957649"/>
            <a:ext cx="802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rot="-600000">
            <a:off x="8877944" y="5410309"/>
            <a:ext cx="1584891" cy="0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 rot="-600000">
            <a:off x="8950618" y="5044588"/>
            <a:ext cx="132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10” dither</a:t>
            </a:r>
          </a:p>
        </p:txBody>
      </p:sp>
      <p:cxnSp>
        <p:nvCxnSpPr>
          <p:cNvPr id="104" name="Straight Arrow Connector 103"/>
          <p:cNvCxnSpPr/>
          <p:nvPr/>
        </p:nvCxnSpPr>
        <p:spPr>
          <a:xfrm rot="-4200000">
            <a:off x="10131437" y="4359238"/>
            <a:ext cx="1584891" cy="0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 rot="-4200000">
            <a:off x="10066325" y="4131303"/>
            <a:ext cx="132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10” dither</a:t>
            </a:r>
          </a:p>
        </p:txBody>
      </p:sp>
      <p:sp>
        <p:nvSpPr>
          <p:cNvPr id="106" name="TextBox 105"/>
          <p:cNvSpPr txBox="1"/>
          <p:nvPr/>
        </p:nvSpPr>
        <p:spPr>
          <a:xfrm rot="-7800000">
            <a:off x="10132187" y="2745742"/>
            <a:ext cx="802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-7800000">
            <a:off x="9850403" y="2769416"/>
            <a:ext cx="1584891" cy="0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-11400000">
            <a:off x="8315570" y="2212659"/>
            <a:ext cx="1584891" cy="0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6600000">
            <a:off x="7059116" y="3267183"/>
            <a:ext cx="1584891" cy="0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382000" y="1371600"/>
            <a:ext cx="1880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 Visit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BB33C-9959-AC1D-9FCA-837C938BE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C2B7-92A1-400A-880C-95D15DC9CB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44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E241-010A-34FA-A1E5-F3172C49F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NEO Surveyor: Finding NEOs Before They Find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17C56-17FF-41CA-991F-5BC3B8514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372" y="1117597"/>
            <a:ext cx="7315079" cy="562142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NEO Surveyor is a mission designed to find, catalog, and characterize NEOs.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This mission responds to the 2005 George E. Brown NEO Survey Goal that requires NASA to find &gt; 90% of NEOs larger than 140 m in diameter within 15 years (before end of 2020).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NEO Surveyor is an infrared space telescope with a design and survey strategy optimized for discovering the NEOs that are most likely to impact the Earth.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Why do this now? </a:t>
            </a:r>
          </a:p>
          <a:p>
            <a:pPr lvl="1"/>
            <a:r>
              <a:rPr lang="en-US" b="1" dirty="0"/>
              <a:t>Because mitigation is most effective with years to decades warning before an impact.</a:t>
            </a:r>
          </a:p>
          <a:p>
            <a:pPr lvl="1"/>
            <a:r>
              <a:rPr lang="en-US" b="1" dirty="0"/>
              <a:t>Only roughly ~40% of 140 m NEOs have been discovered to date. </a:t>
            </a:r>
          </a:p>
          <a:p>
            <a:pPr lvl="1"/>
            <a:r>
              <a:rPr lang="en-US" b="1" dirty="0"/>
              <a:t>Current ground-based surveys (e.g., </a:t>
            </a:r>
            <a:r>
              <a:rPr lang="en-US" b="1" dirty="0" err="1"/>
              <a:t>PanSTARRS</a:t>
            </a:r>
            <a:r>
              <a:rPr lang="en-US" b="1" dirty="0"/>
              <a:t> and Catalina Sky Survey) &amp; Vera C. Rubin LSST cannot reach high levels of completeness for decades (more than ~30 years).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0D994-FDAD-6F5B-58EB-45CD74DE7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C2B7-92A1-400A-880C-95D15DC9CBE9}" type="slidenum">
              <a:rPr lang="en-US" smtClean="0"/>
              <a:t>2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1DA134-74AD-EB00-142E-DBA103D1141D}"/>
              </a:ext>
            </a:extLst>
          </p:cNvPr>
          <p:cNvGrpSpPr/>
          <p:nvPr/>
        </p:nvGrpSpPr>
        <p:grpSpPr>
          <a:xfrm>
            <a:off x="6473158" y="991673"/>
            <a:ext cx="6791891" cy="3844823"/>
            <a:chOff x="5113054" y="1662686"/>
            <a:chExt cx="6791891" cy="3844823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D74D12CA-E1FB-B291-74E5-6C3675C710E8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5113054" y="1662686"/>
            <a:ext cx="6791891" cy="38448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Box 11">
              <a:extLst>
                <a:ext uri="{FF2B5EF4-FFF2-40B4-BE49-F238E27FC236}">
                  <a16:creationId xmlns:a16="http://schemas.microsoft.com/office/drawing/2014/main" id="{51B66916-E161-F977-64CF-01D4B315C225}"/>
                </a:ext>
              </a:extLst>
            </p:cNvPr>
            <p:cNvSpPr txBox="1"/>
            <p:nvPr/>
          </p:nvSpPr>
          <p:spPr>
            <a:xfrm>
              <a:off x="8717606" y="2919775"/>
              <a:ext cx="13287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Found</a:t>
              </a:r>
            </a:p>
          </p:txBody>
        </p:sp>
        <p:sp>
          <p:nvSpPr>
            <p:cNvPr id="9" name="TextBox 12">
              <a:extLst>
                <a:ext uri="{FF2B5EF4-FFF2-40B4-BE49-F238E27FC236}">
                  <a16:creationId xmlns:a16="http://schemas.microsoft.com/office/drawing/2014/main" id="{33A328FB-8E33-727E-E6B2-B2FEBA3B2987}"/>
                </a:ext>
              </a:extLst>
            </p:cNvPr>
            <p:cNvSpPr txBox="1"/>
            <p:nvPr/>
          </p:nvSpPr>
          <p:spPr>
            <a:xfrm>
              <a:off x="6959053" y="3838403"/>
              <a:ext cx="2083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Not Found</a:t>
              </a:r>
            </a:p>
          </p:txBody>
        </p:sp>
      </p:grpSp>
      <p:sp>
        <p:nvSpPr>
          <p:cNvPr id="10" name="TextBox 7">
            <a:extLst>
              <a:ext uri="{FF2B5EF4-FFF2-40B4-BE49-F238E27FC236}">
                <a16:creationId xmlns:a16="http://schemas.microsoft.com/office/drawing/2014/main" id="{7F4D0166-6F6B-46B2-2B26-B6BE45C23E21}"/>
              </a:ext>
            </a:extLst>
          </p:cNvPr>
          <p:cNvSpPr txBox="1"/>
          <p:nvPr/>
        </p:nvSpPr>
        <p:spPr>
          <a:xfrm>
            <a:off x="7963420" y="4991284"/>
            <a:ext cx="42285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Total Population NEOs larger than 140 m is estimated to be ~25,000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(NEO Survey Status as of Dec. 14, 2024)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,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97814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Architecture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766609" y="1350118"/>
            <a:ext cx="45152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Observatory will survey from halo orbit at Sun-Earth L1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prstClr val="black"/>
                </a:solidFill>
              </a:rPr>
              <a:t>Instrument is passively cooled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</a:rPr>
              <a:t>50-cm telescope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</a:rPr>
              <a:t>2 IR channels imaging simultaneously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</a:rPr>
              <a:t>4-5.2 um and 6-10 um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</a:rPr>
              <a:t>Field of view 11 sq deg</a:t>
            </a:r>
          </a:p>
          <a:p>
            <a:pPr lvl="0"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prstClr val="black"/>
                </a:solidFill>
              </a:rPr>
              <a:t>Spacecraft is based on BAE (formally Ball Aerospace) heritage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</a:rPr>
              <a:t>3-axis stabilized spacecraft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</a:rPr>
              <a:t>The </a:t>
            </a:r>
            <a:r>
              <a:rPr lang="en-US" sz="2000" b="1" dirty="0" err="1">
                <a:solidFill>
                  <a:prstClr val="black"/>
                </a:solidFill>
              </a:rPr>
              <a:t>ejectable</a:t>
            </a:r>
            <a:r>
              <a:rPr lang="en-US" sz="2000" b="1" dirty="0">
                <a:solidFill>
                  <a:prstClr val="black"/>
                </a:solidFill>
              </a:rPr>
              <a:t> cover is the only deployment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6" name="Picture 5" descr="A diagram of a space telescope&#10;&#10;Description automatically generated">
            <a:extLst>
              <a:ext uri="{FF2B5EF4-FFF2-40B4-BE49-F238E27FC236}">
                <a16:creationId xmlns:a16="http://schemas.microsoft.com/office/drawing/2014/main" id="{37A82903-2897-4D1B-AC72-0924F718D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5149"/>
            <a:ext cx="7529056" cy="59601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298740-8273-1D6D-0876-EC75B5475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C2B7-92A1-400A-880C-95D15DC9CB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0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891B1-D763-4842-8F10-3E2A11142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NEO Surveyor Survey Simulator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0F34F-76C5-AA4C-8DE0-D3F0C5B0D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253" y="971550"/>
            <a:ext cx="11759576" cy="54991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We have created a survey simulator to predict how many asteroids and comets we will see with NEO Surveyor, the NEOS Survey Simulator (NSS).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b="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It uses a reference model population of small bodies along with a model of the Observatory, the CONOPS, and detection capabilities to calculate how many asteroids &amp; comets will appear in each </a:t>
            </a:r>
            <a:r>
              <a:rPr lang="en-US" i="1" dirty="0"/>
              <a:t>Visit</a:t>
            </a:r>
            <a:r>
              <a:rPr lang="en-US" dirty="0"/>
              <a:t> &amp; how many objects will be detected. </a:t>
            </a:r>
          </a:p>
          <a:p>
            <a:pPr lvl="1"/>
            <a:r>
              <a:rPr lang="en-US" b="1" dirty="0"/>
              <a:t>The model includes NEOs down to 30 m, comets, and background objects such as main belt asteroids and Jovian Trojans.</a:t>
            </a:r>
          </a:p>
          <a:p>
            <a:pPr marL="457200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Expect to discover ~200,000 - 300,000 new NEOs, millions of MBAs, and thousands of comets, a significant improvement on the number known today.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EAF319-7855-FAE3-D69E-EE5C06FC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C2B7-92A1-400A-880C-95D15DC9CB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1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circle with blue dots&#10;&#10;Description automatically generated">
            <a:extLst>
              <a:ext uri="{FF2B5EF4-FFF2-40B4-BE49-F238E27FC236}">
                <a16:creationId xmlns:a16="http://schemas.microsoft.com/office/drawing/2014/main" id="{76CED0E7-D5AE-CEC4-1A42-E63216BF5E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230" y="1351935"/>
            <a:ext cx="8342477" cy="516401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96F85C3-DACA-00D1-2293-B3EEE2E8ED97}"/>
              </a:ext>
            </a:extLst>
          </p:cNvPr>
          <p:cNvGrpSpPr/>
          <p:nvPr/>
        </p:nvGrpSpPr>
        <p:grpSpPr>
          <a:xfrm>
            <a:off x="1426523" y="4293889"/>
            <a:ext cx="6629823" cy="2482255"/>
            <a:chOff x="1339897" y="4463512"/>
            <a:chExt cx="6171093" cy="23126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EC24352-2461-DF10-4339-2398057A28D6}"/>
                </a:ext>
              </a:extLst>
            </p:cNvPr>
            <p:cNvSpPr txBox="1"/>
            <p:nvPr/>
          </p:nvSpPr>
          <p:spPr>
            <a:xfrm>
              <a:off x="2632394" y="6406812"/>
              <a:ext cx="3889513" cy="369332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Ground-based surveys’ field of regard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765D396-8148-0747-D501-88D806D6402E}"/>
                </a:ext>
              </a:extLst>
            </p:cNvPr>
            <p:cNvGrpSpPr/>
            <p:nvPr/>
          </p:nvGrpSpPr>
          <p:grpSpPr>
            <a:xfrm>
              <a:off x="1339897" y="4463512"/>
              <a:ext cx="6171093" cy="1379349"/>
              <a:chOff x="1339897" y="4463512"/>
              <a:chExt cx="6171093" cy="1379349"/>
            </a:xfrm>
          </p:grpSpPr>
          <p:sp>
            <p:nvSpPr>
              <p:cNvPr id="10" name="Right Triangle 9">
                <a:extLst>
                  <a:ext uri="{FF2B5EF4-FFF2-40B4-BE49-F238E27FC236}">
                    <a16:creationId xmlns:a16="http://schemas.microsoft.com/office/drawing/2014/main" id="{A3D1E8AC-562E-F3C8-6A81-806E72E38A06}"/>
                  </a:ext>
                </a:extLst>
              </p:cNvPr>
              <p:cNvSpPr/>
              <p:nvPr/>
            </p:nvSpPr>
            <p:spPr>
              <a:xfrm>
                <a:off x="1339897" y="4463512"/>
                <a:ext cx="3037668" cy="336364"/>
              </a:xfrm>
              <a:prstGeom prst="rtTriangle">
                <a:avLst/>
              </a:prstGeom>
              <a:solidFill>
                <a:schemeClr val="accent4">
                  <a:lumMod val="60000"/>
                  <a:lumOff val="40000"/>
                  <a:alpha val="50167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389BD992-3567-07DE-A6BE-9A86C43A9124}"/>
                  </a:ext>
                </a:extLst>
              </p:cNvPr>
              <p:cNvSpPr/>
              <p:nvPr/>
            </p:nvSpPr>
            <p:spPr>
              <a:xfrm flipH="1">
                <a:off x="4473322" y="4463512"/>
                <a:ext cx="3037668" cy="336364"/>
              </a:xfrm>
              <a:prstGeom prst="rtTriangle">
                <a:avLst/>
              </a:prstGeom>
              <a:solidFill>
                <a:schemeClr val="accent4">
                  <a:lumMod val="60000"/>
                  <a:lumOff val="40000"/>
                  <a:alpha val="50167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A9F52C4-19C2-39DD-70B9-2084EF0DD569}"/>
                  </a:ext>
                </a:extLst>
              </p:cNvPr>
              <p:cNvSpPr/>
              <p:nvPr/>
            </p:nvSpPr>
            <p:spPr>
              <a:xfrm>
                <a:off x="1339897" y="4799876"/>
                <a:ext cx="6171093" cy="104298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775B773-EB6C-33C5-5006-7B2ADD7A7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NEO Surveyor Field of Regard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F9DC37-E0CE-84F0-FB2A-942E2F13971E}"/>
              </a:ext>
            </a:extLst>
          </p:cNvPr>
          <p:cNvSpPr txBox="1"/>
          <p:nvPr/>
        </p:nvSpPr>
        <p:spPr>
          <a:xfrm>
            <a:off x="8462706" y="1667608"/>
            <a:ext cx="320311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NEO Surveyor field of regard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40739D-5399-2FCD-7BEC-C2E870E0D5C7}"/>
              </a:ext>
            </a:extLst>
          </p:cNvPr>
          <p:cNvSpPr txBox="1"/>
          <p:nvPr/>
        </p:nvSpPr>
        <p:spPr>
          <a:xfrm>
            <a:off x="8462706" y="4300981"/>
            <a:ext cx="3203112" cy="707886"/>
          </a:xfrm>
          <a:prstGeom prst="rect">
            <a:avLst/>
          </a:prstGeom>
          <a:solidFill>
            <a:srgbClr val="E49696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Approx. NEOWISE field of regard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E5B745-F2F1-1DAF-372F-EFFD81BB4DF9}"/>
              </a:ext>
            </a:extLst>
          </p:cNvPr>
          <p:cNvSpPr txBox="1"/>
          <p:nvPr/>
        </p:nvSpPr>
        <p:spPr>
          <a:xfrm>
            <a:off x="3707386" y="934961"/>
            <a:ext cx="2106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Detected PHAs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47B67-BB50-23A3-AF06-390EB1549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C2B7-92A1-400A-880C-95D15DC9CBE9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6C81AC-2E81-DA4B-0061-326F6139C8E1}"/>
              </a:ext>
            </a:extLst>
          </p:cNvPr>
          <p:cNvSpPr txBox="1"/>
          <p:nvPr/>
        </p:nvSpPr>
        <p:spPr>
          <a:xfrm>
            <a:off x="8404484" y="2286460"/>
            <a:ext cx="33195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Detected PHAs are defined as having MOID ≤ 0.05 AU and diameters ≥ 50 m.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This plot is based on a simulated 5 </a:t>
            </a:r>
            <a:r>
              <a:rPr lang="en-US" b="1" dirty="0" err="1"/>
              <a:t>yr</a:t>
            </a:r>
            <a:r>
              <a:rPr lang="en-US" b="1" dirty="0"/>
              <a:t> survey.</a:t>
            </a:r>
          </a:p>
        </p:txBody>
      </p:sp>
    </p:spTree>
    <p:extLst>
      <p:ext uri="{BB962C8B-B14F-4D97-AF65-F5344CB8AC3E}">
        <p14:creationId xmlns:p14="http://schemas.microsoft.com/office/powerpoint/2010/main" val="345212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891B1-D763-4842-8F10-3E2A11142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NEOs in Earth-like Orbits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0F34F-76C5-AA4C-8DE0-D3F0C5B0D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NEO Surveyor’s ability to observe regions close to the Sun increases the likelihood that it will detect objects in very Earth-like orbits.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b="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These objects tend to have the lowest minimum orbit intersection distances (MOIDs) and thus pose the greatest risk of Earth impact.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NEOs on more Earth-like orbits are also more difficult to deflect, all else being equal.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This attribute of NEO Surveyor’s operation is not only important for planetary defense considerations, but it also provides an opportunity to identify low-delta V spacecraft mission targets.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EAF319-7855-FAE3-D69E-EE5C06FC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C2B7-92A1-400A-880C-95D15DC9CB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1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9EDD46-7A31-8872-33E4-2E08E859B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NHATS* simulation results (10-year sim vs known NHATS)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F6CE7-0252-F9D9-AE15-6941696AE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C2B7-92A1-400A-880C-95D15DC9CBE9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BB10E0-ECD5-951F-9FC4-ECB32DF03B43}"/>
              </a:ext>
            </a:extLst>
          </p:cNvPr>
          <p:cNvSpPr txBox="1"/>
          <p:nvPr/>
        </p:nvSpPr>
        <p:spPr>
          <a:xfrm>
            <a:off x="194854" y="943229"/>
            <a:ext cx="580168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/>
              <a:t>First simple test—just ran all NHATS targets (~6100 NEOs), assumed diameters based on albedo = 0.14 and computed completeness.</a:t>
            </a:r>
          </a:p>
          <a:p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/>
              <a:t>Results: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800" b="1" dirty="0"/>
              <a:t>98% complete down to ~100 m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800" b="1" dirty="0"/>
              <a:t>50% complete down to ~30 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/>
              <a:t>Note the simulation was cut off at ~20 m.</a:t>
            </a:r>
            <a:endParaRPr lang="en-US" sz="2800" dirty="0"/>
          </a:p>
        </p:txBody>
      </p:sp>
      <p:pic>
        <p:nvPicPr>
          <p:cNvPr id="8" name="Picture 7" descr="A graph with a dotted line&#10;&#10;AI-generated content may be incorrect.">
            <a:extLst>
              <a:ext uri="{FF2B5EF4-FFF2-40B4-BE49-F238E27FC236}">
                <a16:creationId xmlns:a16="http://schemas.microsoft.com/office/drawing/2014/main" id="{444105F2-64E1-5128-9A5A-CD6837F51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661" y="1699418"/>
            <a:ext cx="6301339" cy="45768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5EDE03-FBD9-F470-484F-DC6E21B72B35}"/>
              </a:ext>
            </a:extLst>
          </p:cNvPr>
          <p:cNvSpPr txBox="1"/>
          <p:nvPr/>
        </p:nvSpPr>
        <p:spPr>
          <a:xfrm>
            <a:off x="503722" y="6312553"/>
            <a:ext cx="111845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>
                <a:solidFill>
                  <a:srgbClr val="222222"/>
                </a:solidFill>
                <a:effectLst/>
              </a:rPr>
              <a:t>*</a:t>
            </a:r>
            <a:r>
              <a:rPr lang="en-US" sz="1600" b="1" i="1" dirty="0">
                <a:solidFill>
                  <a:srgbClr val="222222"/>
                </a:solidFill>
                <a:effectLst/>
              </a:rPr>
              <a:t>Near-Earth Object Human Space Flight Accessible Targets Study (NHATS) </a:t>
            </a:r>
            <a:r>
              <a:rPr lang="en-US" sz="1600" b="1" dirty="0">
                <a:solidFill>
                  <a:srgbClr val="222222"/>
                </a:solidFill>
              </a:rPr>
              <a:t> </a:t>
            </a:r>
            <a:r>
              <a:rPr lang="en-US" sz="1600" b="1" i="0" dirty="0">
                <a:solidFill>
                  <a:srgbClr val="222222"/>
                </a:solidFill>
                <a:effectLst/>
              </a:rPr>
              <a:t>https://cneos.jpl.nasa.gov/nhats/intro.html</a:t>
            </a:r>
            <a:endParaRPr lang="en-US" sz="16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2C87248-B7D6-FA40-E7F9-6DDE69C4E846}"/>
              </a:ext>
            </a:extLst>
          </p:cNvPr>
          <p:cNvCxnSpPr>
            <a:cxnSpLocks/>
          </p:cNvCxnSpPr>
          <p:nvPr/>
        </p:nvCxnSpPr>
        <p:spPr>
          <a:xfrm>
            <a:off x="7786838" y="2281187"/>
            <a:ext cx="0" cy="3378468"/>
          </a:xfrm>
          <a:prstGeom prst="line">
            <a:avLst/>
          </a:prstGeom>
          <a:ln w="50800">
            <a:solidFill>
              <a:srgbClr val="FF0000"/>
            </a:solidFill>
            <a:prstDash val="sysDash"/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5923991-C3CE-D51F-6EAB-68472F1F6FE3}"/>
              </a:ext>
            </a:extLst>
          </p:cNvPr>
          <p:cNvCxnSpPr>
            <a:cxnSpLocks/>
          </p:cNvCxnSpPr>
          <p:nvPr/>
        </p:nvCxnSpPr>
        <p:spPr>
          <a:xfrm>
            <a:off x="7130715" y="4119613"/>
            <a:ext cx="0" cy="1540042"/>
          </a:xfrm>
          <a:prstGeom prst="line">
            <a:avLst/>
          </a:prstGeom>
          <a:ln w="50800">
            <a:solidFill>
              <a:srgbClr val="00B050"/>
            </a:solidFill>
            <a:prstDash val="sysDash"/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0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F1EC9-A53F-7F5F-E309-A7D13EB73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30E0D60-4DD3-305A-9DDF-ED4C15DC9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NEO Surveyor 50-140 m ”NHATS-Like”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0E991-675C-1195-0DEF-342461753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C2B7-92A1-400A-880C-95D15DC9CBE9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2AD33E-C665-DBCA-5924-807ADC27F8FE}"/>
              </a:ext>
            </a:extLst>
          </p:cNvPr>
          <p:cNvSpPr txBox="1"/>
          <p:nvPr/>
        </p:nvSpPr>
        <p:spPr>
          <a:xfrm>
            <a:off x="115504" y="820525"/>
            <a:ext cx="5505649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/>
              <a:t>Used 10000 small synthetic NEOs with 50-140 m diameters to match the NHATS population orbital elements and MOIDs.</a:t>
            </a:r>
          </a:p>
          <a:p>
            <a:endParaRPr lang="en-US" sz="24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/>
              <a:t>Results: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800" b="1" dirty="0"/>
              <a:t>NHATS “like” ~45% complete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800" b="1" dirty="0"/>
              <a:t>NEOs ~28% complete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800" b="1" dirty="0"/>
              <a:t>Numbers jive with NHATS-only simulation</a:t>
            </a:r>
          </a:p>
          <a:p>
            <a:endParaRPr lang="en-US" sz="24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/>
              <a:t>Note ~10% of NHATS 50-140 m targets expected to be found by other surveys.</a:t>
            </a:r>
          </a:p>
        </p:txBody>
      </p:sp>
      <p:pic>
        <p:nvPicPr>
          <p:cNvPr id="9" name="Picture 8" descr="A graph showing the number of years&#10;&#10;AI-generated content may be incorrect.">
            <a:extLst>
              <a:ext uri="{FF2B5EF4-FFF2-40B4-BE49-F238E27FC236}">
                <a16:creationId xmlns:a16="http://schemas.microsoft.com/office/drawing/2014/main" id="{B953382D-D120-9B1D-4C15-3DE0ED25B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855" y="1521029"/>
            <a:ext cx="6960629" cy="499527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D172282-8D9B-240B-3092-E786D773B446}"/>
              </a:ext>
            </a:extLst>
          </p:cNvPr>
          <p:cNvCxnSpPr/>
          <p:nvPr/>
        </p:nvCxnSpPr>
        <p:spPr>
          <a:xfrm flipH="1">
            <a:off x="6225360" y="2066396"/>
            <a:ext cx="5505650" cy="0"/>
          </a:xfrm>
          <a:prstGeom prst="line">
            <a:avLst/>
          </a:prstGeom>
          <a:ln w="31750">
            <a:solidFill>
              <a:srgbClr val="FB9D05"/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DD1C8AD-A0C7-CC4E-16C2-11E430A09F4E}"/>
              </a:ext>
            </a:extLst>
          </p:cNvPr>
          <p:cNvSpPr txBox="1"/>
          <p:nvPr/>
        </p:nvSpPr>
        <p:spPr>
          <a:xfrm>
            <a:off x="5935578" y="1096433"/>
            <a:ext cx="6256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NEO Surveyor results for 50-140 m NEOs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FF759BF-C02A-0BF1-928A-0468C2F6AC24}"/>
              </a:ext>
            </a:extLst>
          </p:cNvPr>
          <p:cNvCxnSpPr/>
          <p:nvPr/>
        </p:nvCxnSpPr>
        <p:spPr>
          <a:xfrm flipH="1">
            <a:off x="6225360" y="3631036"/>
            <a:ext cx="5505650" cy="0"/>
          </a:xfrm>
          <a:prstGeom prst="line">
            <a:avLst/>
          </a:prstGeom>
          <a:ln w="31750">
            <a:solidFill>
              <a:srgbClr val="00B050"/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50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F1EC9-A53F-7F5F-E309-A7D13EB73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30E0D60-4DD3-305A-9DDF-ED4C15DC9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Why is Surveyor so good at NHATS targets?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0E991-675C-1195-0DEF-342461753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C2B7-92A1-400A-880C-95D15DC9CBE9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2AD33E-C665-DBCA-5924-807ADC27F8FE}"/>
              </a:ext>
            </a:extLst>
          </p:cNvPr>
          <p:cNvSpPr txBox="1"/>
          <p:nvPr/>
        </p:nvSpPr>
        <p:spPr>
          <a:xfrm>
            <a:off x="560614" y="936872"/>
            <a:ext cx="4906535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/>
              <a:t>Surveyor is designed to find PHAs—objects that must cross the orbit of the Earth.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/>
              <a:t>Low MOID objects, but also low-inclination and low eccentricity objects spend more time near the orbit of the Earth.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/>
              <a:t>Plot shows NEO Surveyor’s effectiveness for large NEOs ≥ 140 m by MOID.</a:t>
            </a:r>
          </a:p>
        </p:txBody>
      </p:sp>
      <p:pic>
        <p:nvPicPr>
          <p:cNvPr id="6" name="Picture 5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2AC8E0EA-2AD9-2CF7-6740-A9AEF9618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559" y="1814751"/>
            <a:ext cx="6751441" cy="47983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30221C-E7B1-6380-1F81-B090144D5F89}"/>
              </a:ext>
            </a:extLst>
          </p:cNvPr>
          <p:cNvSpPr txBox="1"/>
          <p:nvPr/>
        </p:nvSpPr>
        <p:spPr>
          <a:xfrm>
            <a:off x="6734317" y="1013872"/>
            <a:ext cx="42284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NEO Surveyor results for 140 m </a:t>
            </a:r>
          </a:p>
          <a:p>
            <a:pPr algn="ctr"/>
            <a:r>
              <a:rPr lang="en-US" sz="2400" b="1" dirty="0"/>
              <a:t>and larger NEOs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2293121-D8FC-BA89-5E57-B07EF2F67F5F}"/>
              </a:ext>
            </a:extLst>
          </p:cNvPr>
          <p:cNvCxnSpPr>
            <a:cxnSpLocks/>
          </p:cNvCxnSpPr>
          <p:nvPr/>
        </p:nvCxnSpPr>
        <p:spPr>
          <a:xfrm flipH="1">
            <a:off x="6263862" y="2210775"/>
            <a:ext cx="5180576" cy="0"/>
          </a:xfrm>
          <a:prstGeom prst="line">
            <a:avLst/>
          </a:prstGeom>
          <a:ln w="31750">
            <a:solidFill>
              <a:srgbClr val="FB9D05"/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2D8228-9E96-B257-82E6-FD21AFAD8AC4}"/>
              </a:ext>
            </a:extLst>
          </p:cNvPr>
          <p:cNvCxnSpPr>
            <a:cxnSpLocks/>
          </p:cNvCxnSpPr>
          <p:nvPr/>
        </p:nvCxnSpPr>
        <p:spPr>
          <a:xfrm flipH="1">
            <a:off x="6263862" y="2370126"/>
            <a:ext cx="5219078" cy="0"/>
          </a:xfrm>
          <a:prstGeom prst="line">
            <a:avLst/>
          </a:prstGeom>
          <a:ln w="31750">
            <a:solidFill>
              <a:srgbClr val="00B050"/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207C92D-E51E-75CE-F0B6-15228F0910A6}"/>
              </a:ext>
            </a:extLst>
          </p:cNvPr>
          <p:cNvCxnSpPr>
            <a:cxnSpLocks/>
          </p:cNvCxnSpPr>
          <p:nvPr/>
        </p:nvCxnSpPr>
        <p:spPr>
          <a:xfrm flipH="1">
            <a:off x="6263862" y="2666905"/>
            <a:ext cx="5219078" cy="0"/>
          </a:xfrm>
          <a:prstGeom prst="line">
            <a:avLst/>
          </a:prstGeom>
          <a:ln w="31750">
            <a:solidFill>
              <a:srgbClr val="0070C0"/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45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24704930DD714FA9EA99A3E0E3F6E1" ma:contentTypeVersion="9" ma:contentTypeDescription="Create a new document." ma:contentTypeScope="" ma:versionID="38ad74072827c3024bcd2b187084ddf5">
  <xsd:schema xmlns:xsd="http://www.w3.org/2001/XMLSchema" xmlns:xs="http://www.w3.org/2001/XMLSchema" xmlns:p="http://schemas.microsoft.com/office/2006/metadata/properties" xmlns:ns3="03e0b7b3-d36c-4392-9eba-eb8c504b29ff" targetNamespace="http://schemas.microsoft.com/office/2006/metadata/properties" ma:root="true" ma:fieldsID="b1a4bf6a726ab51d48588024337dad33" ns3:_="">
    <xsd:import namespace="03e0b7b3-d36c-4392-9eba-eb8c504b29f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e0b7b3-d36c-4392-9eba-eb8c504b29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152A28-5A39-4C8A-8537-4BC9D18D1307}">
  <ds:schemaRefs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terms/"/>
    <ds:schemaRef ds:uri="03e0b7b3-d36c-4392-9eba-eb8c504b29ff"/>
    <ds:schemaRef ds:uri="http://schemas.microsoft.com/office/2006/documentManagement/typ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4DA0B0B-8BD9-417A-9217-4E0A2F63A6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e0b7b3-d36c-4392-9eba-eb8c504b29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24EC5C-9239-46AD-81E3-0414F1E3F0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16914</TotalTime>
  <Words>967</Words>
  <Application>Microsoft Office PowerPoint</Application>
  <PresentationFormat>Widescreen</PresentationFormat>
  <Paragraphs>123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Arial</vt:lpstr>
      <vt:lpstr>Calibri</vt:lpstr>
      <vt:lpstr>Wingdings</vt:lpstr>
      <vt:lpstr>Office Theme</vt:lpstr>
      <vt:lpstr>PREDICTED DISCOVERY OF LOW-DELTA V TARGETS AMONG THE NEO POPULATION BY NEAR-EARTH OBJECT SURVEYOR</vt:lpstr>
      <vt:lpstr>NEO Surveyor: Finding NEOs Before They Find Us</vt:lpstr>
      <vt:lpstr>Mission Architecture</vt:lpstr>
      <vt:lpstr>NEO Surveyor Survey Simulator</vt:lpstr>
      <vt:lpstr>NEO Surveyor Field of Regard</vt:lpstr>
      <vt:lpstr>NEOs in Earth-like Orbits</vt:lpstr>
      <vt:lpstr>NHATS* simulation results (10-year sim vs known NHATS)</vt:lpstr>
      <vt:lpstr>NEO Surveyor 50-140 m ”NHATS-Like”</vt:lpstr>
      <vt:lpstr>Why is Surveyor so good at NHATS targets?</vt:lpstr>
      <vt:lpstr>Conclusions</vt:lpstr>
      <vt:lpstr>BACKUP</vt:lpstr>
      <vt:lpstr>Survey Design – Visits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Wong, Selmer - (selmerwong)</dc:creator>
  <cp:lastModifiedBy>Abell, Paul A. (JSC-XI311)</cp:lastModifiedBy>
  <cp:revision>184</cp:revision>
  <dcterms:created xsi:type="dcterms:W3CDTF">2020-05-29T01:03:49Z</dcterms:created>
  <dcterms:modified xsi:type="dcterms:W3CDTF">2025-04-29T18:24:43Z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0x0101009224704930DD714FA9EA99A3E0E3F6E1</vt:lpwstr>
  </property>
</Properties>
</file>