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sldIdLst>
    <p:sldId id="256" r:id="rId5"/>
    <p:sldId id="267" r:id="rId6"/>
    <p:sldId id="257" r:id="rId7"/>
    <p:sldId id="268" r:id="rId8"/>
    <p:sldId id="259" r:id="rId9"/>
    <p:sldId id="269" r:id="rId10"/>
    <p:sldId id="263" r:id="rId11"/>
    <p:sldId id="270" r:id="rId12"/>
    <p:sldId id="271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FF29"/>
    <a:srgbClr val="C80064"/>
    <a:srgbClr val="C33A1F"/>
    <a:srgbClr val="0000CC"/>
    <a:srgbClr val="FF2549"/>
    <a:srgbClr val="007033"/>
    <a:srgbClr val="003635"/>
    <a:srgbClr val="D6370C"/>
    <a:srgbClr val="1D3A00"/>
    <a:srgbClr val="FF8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EC18CA-EFA7-403E-AC90-AE0A5C836C30}" v="3017" dt="2025-04-17T17:44:03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5" y="3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Attempt was with sub-stacks of 24 images (120 images total)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8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93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F0F22-F31F-8CC3-16D8-94BC4DC7D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A0A5A7-C701-3E87-5A62-B9B4EBC3D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11A5E7-CA17-07D3-472C-E24BC317D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386C6-A038-83ED-7F41-238BDBBEC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2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696" y="2381862"/>
            <a:ext cx="7005484" cy="149696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818" y="3915694"/>
            <a:ext cx="7382308" cy="67842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7" y="290705"/>
            <a:ext cx="8259098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327356"/>
            <a:ext cx="8246070" cy="345112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01" y="318046"/>
            <a:ext cx="6489566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9" y="1069258"/>
            <a:ext cx="6511411" cy="361923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7" y="338012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61864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091046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61864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091046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941" y="2652663"/>
            <a:ext cx="6961239" cy="1334728"/>
          </a:xfrm>
        </p:spPr>
        <p:txBody>
          <a:bodyPr>
            <a:normAutofit fontScale="90000"/>
          </a:bodyPr>
          <a:lstStyle/>
          <a:p>
            <a:r>
              <a:rPr lang="en-US" dirty="0"/>
              <a:t>Modern Computational Techniques for Improving Moving Object Detection Pipelines with the Catalina Sky Survey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DC49722-C79E-8046-C651-77729E7C8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613" y="4110975"/>
            <a:ext cx="7382308" cy="366955"/>
          </a:xfrm>
        </p:spPr>
        <p:txBody>
          <a:bodyPr>
            <a:normAutofit/>
          </a:bodyPr>
          <a:lstStyle/>
          <a:p>
            <a:r>
              <a:rPr lang="en-US" sz="1800" dirty="0"/>
              <a:t>Carson Fuls – Director of CSS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9D5C26-102A-1E8E-CFB1-E8BB1B473285}"/>
              </a:ext>
            </a:extLst>
          </p:cNvPr>
          <p:cNvGrpSpPr/>
          <p:nvPr/>
        </p:nvGrpSpPr>
        <p:grpSpPr>
          <a:xfrm>
            <a:off x="0" y="4549438"/>
            <a:ext cx="9144000" cy="941589"/>
            <a:chOff x="0" y="4549438"/>
            <a:chExt cx="9144000" cy="941589"/>
          </a:xfrm>
        </p:grpSpPr>
        <p:pic>
          <p:nvPicPr>
            <p:cNvPr id="10" name="Picture 9" descr="A logo with a moon&#10;&#10;AI-generated content may be incorrect.">
              <a:extLst>
                <a:ext uri="{FF2B5EF4-FFF2-40B4-BE49-F238E27FC236}">
                  <a16:creationId xmlns:a16="http://schemas.microsoft.com/office/drawing/2014/main" id="{0593CA4F-917C-4E46-0264-494B2EA69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899" y="4557855"/>
              <a:ext cx="549101" cy="577430"/>
            </a:xfrm>
            <a:prstGeom prst="rect">
              <a:avLst/>
            </a:prstGeom>
          </p:spPr>
        </p:pic>
        <p:pic>
          <p:nvPicPr>
            <p:cNvPr id="11" name="Picture 10" descr="A logo with a red and white circle&#10;&#10;AI-generated content may be incorrect.">
              <a:extLst>
                <a:ext uri="{FF2B5EF4-FFF2-40B4-BE49-F238E27FC236}">
                  <a16:creationId xmlns:a16="http://schemas.microsoft.com/office/drawing/2014/main" id="{86AC5356-C686-3A3A-CE2E-EBF72AB28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9438"/>
              <a:ext cx="676414" cy="5940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B3B391-8B70-9F80-5264-68CE44F4B7CD}"/>
                </a:ext>
              </a:extLst>
            </p:cNvPr>
            <p:cNvSpPr txBox="1"/>
            <p:nvPr/>
          </p:nvSpPr>
          <p:spPr>
            <a:xfrm>
              <a:off x="623032" y="4844696"/>
              <a:ext cx="7897936" cy="646331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IAA Planetary Defense Conference 2025</a:t>
              </a: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Stellenbosch, South Africa</a:t>
              </a:r>
            </a:p>
            <a:p>
              <a:pPr algn="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00E5C-4F94-73A4-F737-4E6DEB6E4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D92FFE-8B5F-6DDD-48D6-479B4038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- CSS Operations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E40C36-3A1A-685B-0C67-6DE8B04B4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9" y="1231258"/>
            <a:ext cx="6511411" cy="3619239"/>
          </a:xfrm>
        </p:spPr>
        <p:txBody>
          <a:bodyPr/>
          <a:lstStyle/>
          <a:p>
            <a:r>
              <a:rPr lang="en-US" dirty="0"/>
              <a:t>For each field, the CSS pipeline produces a ranked list of NEO candidates.</a:t>
            </a:r>
          </a:p>
          <a:p>
            <a:r>
              <a:rPr lang="en-US" dirty="0"/>
              <a:t>On-site observers validate top results in real-time.</a:t>
            </a:r>
          </a:p>
          <a:p>
            <a:r>
              <a:rPr lang="en-US" dirty="0"/>
              <a:t>Transients (moving objects) are identified via source comparison using </a:t>
            </a:r>
            <a:r>
              <a:rPr lang="en-US" dirty="0" err="1"/>
              <a:t>SExtractor</a:t>
            </a:r>
            <a:r>
              <a:rPr lang="en-US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797D93-783C-BADC-70E5-303B4787ED48}"/>
              </a:ext>
            </a:extLst>
          </p:cNvPr>
          <p:cNvGrpSpPr/>
          <p:nvPr/>
        </p:nvGrpSpPr>
        <p:grpSpPr>
          <a:xfrm>
            <a:off x="0" y="4549438"/>
            <a:ext cx="9144000" cy="941589"/>
            <a:chOff x="0" y="4549438"/>
            <a:chExt cx="9144000" cy="941589"/>
          </a:xfrm>
        </p:grpSpPr>
        <p:pic>
          <p:nvPicPr>
            <p:cNvPr id="6" name="Picture 5" descr="A logo with a moon&#10;&#10;AI-generated content may be incorrect.">
              <a:extLst>
                <a:ext uri="{FF2B5EF4-FFF2-40B4-BE49-F238E27FC236}">
                  <a16:creationId xmlns:a16="http://schemas.microsoft.com/office/drawing/2014/main" id="{0D9E7BC8-A599-5DE2-3BE6-6E67B25BE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899" y="4557855"/>
              <a:ext cx="549101" cy="577430"/>
            </a:xfrm>
            <a:prstGeom prst="rect">
              <a:avLst/>
            </a:prstGeom>
          </p:spPr>
        </p:pic>
        <p:pic>
          <p:nvPicPr>
            <p:cNvPr id="9" name="Picture 8" descr="A logo with a red and white circle&#10;&#10;AI-generated content may be incorrect.">
              <a:extLst>
                <a:ext uri="{FF2B5EF4-FFF2-40B4-BE49-F238E27FC236}">
                  <a16:creationId xmlns:a16="http://schemas.microsoft.com/office/drawing/2014/main" id="{7FA904F3-3CD9-FFF3-14BF-5265B0553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9438"/>
              <a:ext cx="676414" cy="59406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F7B45A-40F3-1104-6E76-7D1CB97F5378}"/>
                </a:ext>
              </a:extLst>
            </p:cNvPr>
            <p:cNvSpPr txBox="1"/>
            <p:nvPr/>
          </p:nvSpPr>
          <p:spPr>
            <a:xfrm>
              <a:off x="623032" y="4844696"/>
              <a:ext cx="7897936" cy="646331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lang="en-US" sz="1200" dirty="0"/>
                <a:t>IAA Planetary Defense Conference 2025</a:t>
              </a:r>
            </a:p>
            <a:p>
              <a:endParaRPr lang="en-US" sz="1200" dirty="0"/>
            </a:p>
            <a:p>
              <a:endParaRPr lang="en-US" sz="1200" dirty="0"/>
            </a:p>
            <a:p>
              <a:pPr algn="r"/>
              <a:r>
                <a:rPr lang="en-US" sz="1200" dirty="0"/>
                <a:t>Stellenbosch, South Africa</a:t>
              </a:r>
            </a:p>
            <a:p>
              <a:pPr algn="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6619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ML Classification of Transients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Inspired by work done by the ATLAS survey, CSS began developing convolutional neural network classification models for transients.</a:t>
            </a:r>
          </a:p>
          <a:p>
            <a:r>
              <a:rPr lang="en-US" dirty="0"/>
              <a:t>Models are trained on transients using 40 x 40 matrices of pixel values.</a:t>
            </a:r>
          </a:p>
          <a:p>
            <a:r>
              <a:rPr lang="en-US" dirty="0"/>
              <a:t>Initial classes for 703 were: Streak, Stellar, and Diffraction Spike.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6FF9F1-1A9C-6655-0CE8-73787700B7E2}"/>
              </a:ext>
            </a:extLst>
          </p:cNvPr>
          <p:cNvSpPr txBox="1"/>
          <p:nvPr/>
        </p:nvSpPr>
        <p:spPr>
          <a:xfrm>
            <a:off x="7043630" y="106565"/>
            <a:ext cx="1591606" cy="58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A53A9F-E209-3E2C-55D5-C92E3264F944}"/>
              </a:ext>
            </a:extLst>
          </p:cNvPr>
          <p:cNvGrpSpPr/>
          <p:nvPr/>
        </p:nvGrpSpPr>
        <p:grpSpPr>
          <a:xfrm>
            <a:off x="0" y="4549438"/>
            <a:ext cx="9144000" cy="941589"/>
            <a:chOff x="0" y="4549438"/>
            <a:chExt cx="9144000" cy="941589"/>
          </a:xfrm>
        </p:grpSpPr>
        <p:pic>
          <p:nvPicPr>
            <p:cNvPr id="14" name="Picture 13" descr="A logo with a moon&#10;&#10;AI-generated content may be incorrect.">
              <a:extLst>
                <a:ext uri="{FF2B5EF4-FFF2-40B4-BE49-F238E27FC236}">
                  <a16:creationId xmlns:a16="http://schemas.microsoft.com/office/drawing/2014/main" id="{2F70C7BE-5D22-B308-0A78-E826DCB50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899" y="4557855"/>
              <a:ext cx="549101" cy="577430"/>
            </a:xfrm>
            <a:prstGeom prst="rect">
              <a:avLst/>
            </a:prstGeom>
          </p:spPr>
        </p:pic>
        <p:pic>
          <p:nvPicPr>
            <p:cNvPr id="15" name="Picture 14" descr="A logo with a red and white circle&#10;&#10;AI-generated content may be incorrect.">
              <a:extLst>
                <a:ext uri="{FF2B5EF4-FFF2-40B4-BE49-F238E27FC236}">
                  <a16:creationId xmlns:a16="http://schemas.microsoft.com/office/drawing/2014/main" id="{4AA3BE0C-5DA9-F588-30F1-4FEE1AE35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9438"/>
              <a:ext cx="676414" cy="59406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0281B8-AA0B-2F0C-69DB-7A0D1F50CA05}"/>
                </a:ext>
              </a:extLst>
            </p:cNvPr>
            <p:cNvSpPr txBox="1"/>
            <p:nvPr/>
          </p:nvSpPr>
          <p:spPr>
            <a:xfrm>
              <a:off x="623032" y="4844696"/>
              <a:ext cx="7897936" cy="646331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IAA Planetary Defense Conference 2025</a:t>
              </a: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Stellenbosch, South Africa</a:t>
              </a:r>
            </a:p>
            <a:p>
              <a:pPr algn="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9D81CC6-9A9A-B8FC-22F2-B439D34AF4E9}"/>
              </a:ext>
            </a:extLst>
          </p:cNvPr>
          <p:cNvGrpSpPr/>
          <p:nvPr/>
        </p:nvGrpSpPr>
        <p:grpSpPr>
          <a:xfrm>
            <a:off x="1091857" y="570605"/>
            <a:ext cx="6960286" cy="4002291"/>
            <a:chOff x="1091857" y="547147"/>
            <a:chExt cx="6960286" cy="400229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F3449A6-45F1-4F3D-47F7-6D75FA1D83C4}"/>
                </a:ext>
              </a:extLst>
            </p:cNvPr>
            <p:cNvGrpSpPr/>
            <p:nvPr/>
          </p:nvGrpSpPr>
          <p:grpSpPr>
            <a:xfrm>
              <a:off x="1091857" y="547148"/>
              <a:ext cx="6960286" cy="4002290"/>
              <a:chOff x="695872" y="760614"/>
              <a:chExt cx="6960286" cy="4002290"/>
            </a:xfrm>
          </p:grpSpPr>
          <p:pic>
            <p:nvPicPr>
              <p:cNvPr id="5" name="Picture 4" descr="A collage of images of numbers&#10;&#10;Description automatically generated">
                <a:extLst>
                  <a:ext uri="{FF2B5EF4-FFF2-40B4-BE49-F238E27FC236}">
                    <a16:creationId xmlns:a16="http://schemas.microsoft.com/office/drawing/2014/main" id="{0FA8070A-5ECB-BE67-3745-F5B393BD9B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872" y="760615"/>
                <a:ext cx="2324209" cy="4002289"/>
              </a:xfrm>
              <a:prstGeom prst="rect">
                <a:avLst/>
              </a:prstGeom>
            </p:spPr>
          </p:pic>
          <p:pic>
            <p:nvPicPr>
              <p:cNvPr id="6" name="Picture 5" descr="A group of squares with numbers&#10;&#10;Description automatically generated">
                <a:extLst>
                  <a:ext uri="{FF2B5EF4-FFF2-40B4-BE49-F238E27FC236}">
                    <a16:creationId xmlns:a16="http://schemas.microsoft.com/office/drawing/2014/main" id="{1B4F3B9C-1C5F-DC4D-E4EF-EA75E70417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7697" y="760614"/>
                <a:ext cx="2327671" cy="4002289"/>
              </a:xfrm>
              <a:prstGeom prst="rect">
                <a:avLst/>
              </a:prstGeom>
            </p:spPr>
          </p:pic>
          <p:pic>
            <p:nvPicPr>
              <p:cNvPr id="7" name="Picture 6" descr="A collage of numbers and symbols&#10;&#10;Description automatically generated">
                <a:extLst>
                  <a:ext uri="{FF2B5EF4-FFF2-40B4-BE49-F238E27FC236}">
                    <a16:creationId xmlns:a16="http://schemas.microsoft.com/office/drawing/2014/main" id="{167FD1EF-FF66-F7A4-C45D-21B7613E1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5368" y="760614"/>
                <a:ext cx="2310790" cy="4002289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985323C-9891-A436-EF38-25B9AC9FC237}"/>
                </a:ext>
              </a:extLst>
            </p:cNvPr>
            <p:cNvGrpSpPr/>
            <p:nvPr/>
          </p:nvGrpSpPr>
          <p:grpSpPr>
            <a:xfrm>
              <a:off x="1102346" y="547147"/>
              <a:ext cx="6939308" cy="4002290"/>
              <a:chOff x="706907" y="760613"/>
              <a:chExt cx="6939308" cy="400229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AEBFEE2-548A-62B8-FA7E-76CE0194D06C}"/>
                  </a:ext>
                </a:extLst>
              </p:cNvPr>
              <p:cNvSpPr/>
              <p:nvPr/>
            </p:nvSpPr>
            <p:spPr>
              <a:xfrm>
                <a:off x="706907" y="760614"/>
                <a:ext cx="2279701" cy="4002289"/>
              </a:xfrm>
              <a:prstGeom prst="rect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2231B9-CA19-6BFC-02D8-0DA5AD5BAC5E}"/>
                  </a:ext>
                </a:extLst>
              </p:cNvPr>
              <p:cNvSpPr/>
              <p:nvPr/>
            </p:nvSpPr>
            <p:spPr>
              <a:xfrm>
                <a:off x="3039539" y="760614"/>
                <a:ext cx="2245823" cy="4002289"/>
              </a:xfrm>
              <a:prstGeom prst="rect">
                <a:avLst/>
              </a:prstGeom>
              <a:noFill/>
              <a:ln w="762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E595D8B-5793-574D-F5C0-AE8FD1087009}"/>
                  </a:ext>
                </a:extLst>
              </p:cNvPr>
              <p:cNvSpPr/>
              <p:nvPr/>
            </p:nvSpPr>
            <p:spPr>
              <a:xfrm>
                <a:off x="5345368" y="760613"/>
                <a:ext cx="2300847" cy="4002289"/>
              </a:xfrm>
              <a:prstGeom prst="rect">
                <a:avLst/>
              </a:prstGeom>
              <a:noFill/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7935E-120C-19BE-61FB-1C308D5BB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38972-BECC-7F53-54DD-44D8AEA81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ML Classification of Transients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0A91-6EE1-5D1E-7912-74B854B7E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14" y="1190556"/>
            <a:ext cx="8246070" cy="3451120"/>
          </a:xfrm>
        </p:spPr>
        <p:txBody>
          <a:bodyPr>
            <a:normAutofit/>
          </a:bodyPr>
          <a:lstStyle/>
          <a:p>
            <a:r>
              <a:rPr lang="en-US" dirty="0"/>
              <a:t>This method provides additional data for forming tracklets.</a:t>
            </a:r>
          </a:p>
          <a:p>
            <a:r>
              <a:rPr lang="en-US" dirty="0"/>
              <a:t>Tests from 703 over 1.5 months showed a </a:t>
            </a:r>
            <a:r>
              <a:rPr lang="en-US" b="1" u="sng" dirty="0"/>
              <a:t>5.2% increase in real detections</a:t>
            </a:r>
            <a:r>
              <a:rPr lang="en-US" dirty="0"/>
              <a:t> over review threshold just by reducing diffraction spikes.</a:t>
            </a:r>
          </a:p>
          <a:p>
            <a:r>
              <a:rPr lang="en-US" dirty="0"/>
              <a:t>Working now on enhancing rank of “Streak” tracklets and building models for other survey telescopes.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2D8672-DA08-D4F7-D38C-4FD6F5E5B28F}"/>
              </a:ext>
            </a:extLst>
          </p:cNvPr>
          <p:cNvSpPr txBox="1"/>
          <p:nvPr/>
        </p:nvSpPr>
        <p:spPr>
          <a:xfrm>
            <a:off x="4101049" y="243897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E0C3E-DF03-3D92-AA3B-2425FA104818}"/>
              </a:ext>
            </a:extLst>
          </p:cNvPr>
          <p:cNvSpPr txBox="1"/>
          <p:nvPr/>
        </p:nvSpPr>
        <p:spPr>
          <a:xfrm>
            <a:off x="4101049" y="243897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71695F-DA2B-D083-9F93-599AB89F9645}"/>
              </a:ext>
            </a:extLst>
          </p:cNvPr>
          <p:cNvSpPr txBox="1"/>
          <p:nvPr/>
        </p:nvSpPr>
        <p:spPr>
          <a:xfrm>
            <a:off x="7043630" y="106565"/>
            <a:ext cx="1591606" cy="58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712A3A-8897-BFCB-0890-CC9338A86ADD}"/>
              </a:ext>
            </a:extLst>
          </p:cNvPr>
          <p:cNvGrpSpPr/>
          <p:nvPr/>
        </p:nvGrpSpPr>
        <p:grpSpPr>
          <a:xfrm>
            <a:off x="0" y="4549438"/>
            <a:ext cx="9144000" cy="941589"/>
            <a:chOff x="0" y="4549438"/>
            <a:chExt cx="9144000" cy="941589"/>
          </a:xfrm>
        </p:grpSpPr>
        <p:pic>
          <p:nvPicPr>
            <p:cNvPr id="14" name="Picture 13" descr="A logo with a moon&#10;&#10;AI-generated content may be incorrect.">
              <a:extLst>
                <a:ext uri="{FF2B5EF4-FFF2-40B4-BE49-F238E27FC236}">
                  <a16:creationId xmlns:a16="http://schemas.microsoft.com/office/drawing/2014/main" id="{7AC3C07C-B391-2793-5F68-6DD14D1FE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899" y="4557855"/>
              <a:ext cx="549101" cy="577430"/>
            </a:xfrm>
            <a:prstGeom prst="rect">
              <a:avLst/>
            </a:prstGeom>
          </p:spPr>
        </p:pic>
        <p:pic>
          <p:nvPicPr>
            <p:cNvPr id="15" name="Picture 14" descr="A logo with a red and white circle&#10;&#10;AI-generated content may be incorrect.">
              <a:extLst>
                <a:ext uri="{FF2B5EF4-FFF2-40B4-BE49-F238E27FC236}">
                  <a16:creationId xmlns:a16="http://schemas.microsoft.com/office/drawing/2014/main" id="{9BA64703-2977-510C-ED87-9D1397F3E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9438"/>
              <a:ext cx="676414" cy="59406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0F008D-1239-B725-3DED-7D06BB1ECB1A}"/>
                </a:ext>
              </a:extLst>
            </p:cNvPr>
            <p:cNvSpPr txBox="1"/>
            <p:nvPr/>
          </p:nvSpPr>
          <p:spPr>
            <a:xfrm>
              <a:off x="623032" y="4844696"/>
              <a:ext cx="7897936" cy="646331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IAA Planetary Defense Conference 2025</a:t>
              </a: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Stellenbosch, South Africa</a:t>
              </a:r>
            </a:p>
            <a:p>
              <a:pPr algn="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499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Second-chance follow-up reprocessing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1949" y="1184400"/>
            <a:ext cx="6511411" cy="3504097"/>
          </a:xfrm>
        </p:spPr>
        <p:txBody>
          <a:bodyPr>
            <a:normAutofit fontScale="92500"/>
          </a:bodyPr>
          <a:lstStyle/>
          <a:p>
            <a:r>
              <a:rPr lang="en-US" dirty="0"/>
              <a:t>CSS follow-up uses the same moving object detection as the survey.</a:t>
            </a:r>
          </a:p>
          <a:p>
            <a:r>
              <a:rPr lang="en-US" dirty="0"/>
              <a:t>However, most observations are preformed tracking at the object’s rate (non-sidereal).</a:t>
            </a:r>
          </a:p>
          <a:p>
            <a:r>
              <a:rPr lang="en-US" dirty="0"/>
              <a:t>If the required exposure time means that the field stars will be elongated more than 6 pixels, the exposures are split into multiple shorter exposures (track-and-stack).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B3407A-3113-B618-B79F-735D06A2DDBC}"/>
              </a:ext>
            </a:extLst>
          </p:cNvPr>
          <p:cNvGrpSpPr/>
          <p:nvPr/>
        </p:nvGrpSpPr>
        <p:grpSpPr>
          <a:xfrm>
            <a:off x="0" y="4549438"/>
            <a:ext cx="9144000" cy="941589"/>
            <a:chOff x="0" y="4549438"/>
            <a:chExt cx="9144000" cy="941589"/>
          </a:xfrm>
        </p:grpSpPr>
        <p:pic>
          <p:nvPicPr>
            <p:cNvPr id="6" name="Picture 5" descr="A logo with a moon&#10;&#10;AI-generated content may be incorrect.">
              <a:extLst>
                <a:ext uri="{FF2B5EF4-FFF2-40B4-BE49-F238E27FC236}">
                  <a16:creationId xmlns:a16="http://schemas.microsoft.com/office/drawing/2014/main" id="{B5EF01BA-8D6F-7590-511E-2991C3939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899" y="4557855"/>
              <a:ext cx="549101" cy="577430"/>
            </a:xfrm>
            <a:prstGeom prst="rect">
              <a:avLst/>
            </a:prstGeom>
          </p:spPr>
        </p:pic>
        <p:pic>
          <p:nvPicPr>
            <p:cNvPr id="9" name="Picture 8" descr="A logo with a red and white circle&#10;&#10;AI-generated content may be incorrect.">
              <a:extLst>
                <a:ext uri="{FF2B5EF4-FFF2-40B4-BE49-F238E27FC236}">
                  <a16:creationId xmlns:a16="http://schemas.microsoft.com/office/drawing/2014/main" id="{CD349F52-D97D-AD07-8580-CDA958B8C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9438"/>
              <a:ext cx="676414" cy="59406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EC498E-119E-EE9B-BE53-6E69100E7346}"/>
                </a:ext>
              </a:extLst>
            </p:cNvPr>
            <p:cNvSpPr txBox="1"/>
            <p:nvPr/>
          </p:nvSpPr>
          <p:spPr>
            <a:xfrm>
              <a:off x="623032" y="4844696"/>
              <a:ext cx="7897936" cy="646331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lang="en-US" sz="1200" dirty="0"/>
                <a:t>IAA Planetary Defense Conference 2025</a:t>
              </a:r>
            </a:p>
            <a:p>
              <a:endParaRPr lang="en-US" sz="1200" dirty="0"/>
            </a:p>
            <a:p>
              <a:endParaRPr lang="en-US" sz="1200" dirty="0"/>
            </a:p>
            <a:p>
              <a:pPr algn="r"/>
              <a:r>
                <a:rPr lang="en-US" sz="1200" dirty="0"/>
                <a:t>Stellenbosch, South Africa</a:t>
              </a:r>
            </a:p>
            <a:p>
              <a:pPr algn="r"/>
              <a:endParaRPr lang="en-US" dirty="0"/>
            </a:p>
          </p:txBody>
        </p:sp>
      </p:grp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DF6D297-1234-3B34-3A97-4760EB68E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69" y="0"/>
            <a:ext cx="56250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B6582-487D-CD62-4BA0-76EC93808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764F85-3822-2FB2-1626-45224C435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9" y="1184400"/>
            <a:ext cx="6511411" cy="35040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Confusion with background stars and uncertainty in the rate of motion of the target can cause the target to be undetected by normal processing.</a:t>
            </a:r>
          </a:p>
          <a:p>
            <a:r>
              <a:rPr lang="en-US" dirty="0"/>
              <a:t>Working with Daniel Parrott, the developer of Tycho Tracker, we were able to implement second-chance reprocessing of these failed attempts using  synthetic tracking.</a:t>
            </a:r>
          </a:p>
          <a:p>
            <a:r>
              <a:rPr lang="en-US" dirty="0"/>
              <a:t>To date, this has </a:t>
            </a:r>
            <a:r>
              <a:rPr lang="en-US" b="1" u="sng" dirty="0"/>
              <a:t>saved 157 follow-up</a:t>
            </a:r>
            <a:r>
              <a:rPr lang="en-US" dirty="0"/>
              <a:t> attempts.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F81344-4795-5412-65D5-8EEC9939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Second-chance follow-up reprocessing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8B9328-31CE-2A37-0269-281ECF9CFB76}"/>
              </a:ext>
            </a:extLst>
          </p:cNvPr>
          <p:cNvGrpSpPr/>
          <p:nvPr/>
        </p:nvGrpSpPr>
        <p:grpSpPr>
          <a:xfrm>
            <a:off x="0" y="4549438"/>
            <a:ext cx="9144000" cy="941589"/>
            <a:chOff x="0" y="4549438"/>
            <a:chExt cx="9144000" cy="941589"/>
          </a:xfrm>
        </p:grpSpPr>
        <p:pic>
          <p:nvPicPr>
            <p:cNvPr id="6" name="Picture 5" descr="A logo with a moon&#10;&#10;AI-generated content may be incorrect.">
              <a:extLst>
                <a:ext uri="{FF2B5EF4-FFF2-40B4-BE49-F238E27FC236}">
                  <a16:creationId xmlns:a16="http://schemas.microsoft.com/office/drawing/2014/main" id="{E4121FD5-B80F-ED3A-2436-7529F6FBC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899" y="4557855"/>
              <a:ext cx="549101" cy="577430"/>
            </a:xfrm>
            <a:prstGeom prst="rect">
              <a:avLst/>
            </a:prstGeom>
          </p:spPr>
        </p:pic>
        <p:pic>
          <p:nvPicPr>
            <p:cNvPr id="9" name="Picture 8" descr="A logo with a red and white circle&#10;&#10;AI-generated content may be incorrect.">
              <a:extLst>
                <a:ext uri="{FF2B5EF4-FFF2-40B4-BE49-F238E27FC236}">
                  <a16:creationId xmlns:a16="http://schemas.microsoft.com/office/drawing/2014/main" id="{CA3A689F-4410-00A1-C80B-5F6C934D4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9438"/>
              <a:ext cx="676414" cy="59406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674B1F-2713-C224-1AD8-7400C0295714}"/>
                </a:ext>
              </a:extLst>
            </p:cNvPr>
            <p:cNvSpPr txBox="1"/>
            <p:nvPr/>
          </p:nvSpPr>
          <p:spPr>
            <a:xfrm>
              <a:off x="623032" y="4844696"/>
              <a:ext cx="7897936" cy="646331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lang="en-US" sz="1200" dirty="0"/>
                <a:t>IAA Planetary Defense Conference 2025</a:t>
              </a:r>
            </a:p>
            <a:p>
              <a:endParaRPr lang="en-US" sz="1200" dirty="0"/>
            </a:p>
            <a:p>
              <a:endParaRPr lang="en-US" sz="1200" dirty="0"/>
            </a:p>
            <a:p>
              <a:pPr algn="r"/>
              <a:r>
                <a:rPr lang="en-US" sz="1200" dirty="0"/>
                <a:t>Stellenbosch, South Africa</a:t>
              </a:r>
            </a:p>
            <a:p>
              <a:pPr algn="r"/>
              <a:endParaRPr lang="en-US" dirty="0"/>
            </a:p>
          </p:txBody>
        </p:sp>
      </p:grpSp>
      <p:pic>
        <p:nvPicPr>
          <p:cNvPr id="7" name="Picture 6" descr="A screenshot of a television screen&#10;&#10;AI-generated content may be incorrect.">
            <a:extLst>
              <a:ext uri="{FF2B5EF4-FFF2-40B4-BE49-F238E27FC236}">
                <a16:creationId xmlns:a16="http://schemas.microsoft.com/office/drawing/2014/main" id="{C783CE10-C66A-641B-BE59-EDC4B22326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12" y="-3021"/>
            <a:ext cx="4966176" cy="5149542"/>
          </a:xfrm>
          <a:prstGeom prst="rect">
            <a:avLst/>
          </a:prstGeom>
        </p:spPr>
      </p:pic>
      <p:pic>
        <p:nvPicPr>
          <p:cNvPr id="8" name="Picture 7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5492B95E-C58E-906B-5F3A-D03BCE39EA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78" y="-5057"/>
            <a:ext cx="5144645" cy="515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Citizen Science Candidate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Observers at G96 station review 22 candidates per field (~4,000 candidates per night).</a:t>
            </a:r>
          </a:p>
          <a:p>
            <a:r>
              <a:rPr lang="en-US" sz="24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Precovery</a:t>
            </a: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review shows this threshold captures 98% of objects.</a:t>
            </a:r>
          </a:p>
          <a:p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review more candidates, we started “The Daily Minor Planet” hosted on the Zooniverse platform.</a:t>
            </a:r>
          </a:p>
          <a:p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Candidate detections are uploaded the next day for volunteers to review. Bayesian statistics are used to determine consensus on individual subjects.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3D3B7-A5D1-B990-A501-8DD375C95F7A}"/>
              </a:ext>
            </a:extLst>
          </p:cNvPr>
          <p:cNvSpPr txBox="1"/>
          <p:nvPr/>
        </p:nvSpPr>
        <p:spPr>
          <a:xfrm>
            <a:off x="4101049" y="243897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21F1D8-4E16-4DEE-C3D0-EF9C1558774A}"/>
              </a:ext>
            </a:extLst>
          </p:cNvPr>
          <p:cNvSpPr txBox="1"/>
          <p:nvPr/>
        </p:nvSpPr>
        <p:spPr>
          <a:xfrm>
            <a:off x="4101049" y="243897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6FF9F1-1A9C-6655-0CE8-73787700B7E2}"/>
              </a:ext>
            </a:extLst>
          </p:cNvPr>
          <p:cNvSpPr txBox="1"/>
          <p:nvPr/>
        </p:nvSpPr>
        <p:spPr>
          <a:xfrm>
            <a:off x="7043630" y="106565"/>
            <a:ext cx="1591606" cy="58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A441C6-948C-87CA-3F4E-5EC9E27E83F0}"/>
              </a:ext>
            </a:extLst>
          </p:cNvPr>
          <p:cNvGrpSpPr/>
          <p:nvPr/>
        </p:nvGrpSpPr>
        <p:grpSpPr>
          <a:xfrm>
            <a:off x="0" y="4549438"/>
            <a:ext cx="9144000" cy="941589"/>
            <a:chOff x="0" y="4549438"/>
            <a:chExt cx="9144000" cy="941589"/>
          </a:xfrm>
        </p:grpSpPr>
        <p:pic>
          <p:nvPicPr>
            <p:cNvPr id="12" name="Picture 11" descr="A logo with a moon&#10;&#10;AI-generated content may be incorrect.">
              <a:extLst>
                <a:ext uri="{FF2B5EF4-FFF2-40B4-BE49-F238E27FC236}">
                  <a16:creationId xmlns:a16="http://schemas.microsoft.com/office/drawing/2014/main" id="{E3C14DF9-CC03-CB29-CE56-81E1636EB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899" y="4557855"/>
              <a:ext cx="549101" cy="577430"/>
            </a:xfrm>
            <a:prstGeom prst="rect">
              <a:avLst/>
            </a:prstGeom>
          </p:spPr>
        </p:pic>
        <p:pic>
          <p:nvPicPr>
            <p:cNvPr id="13" name="Picture 12" descr="A logo with a red and white circle&#10;&#10;AI-generated content may be incorrect.">
              <a:extLst>
                <a:ext uri="{FF2B5EF4-FFF2-40B4-BE49-F238E27FC236}">
                  <a16:creationId xmlns:a16="http://schemas.microsoft.com/office/drawing/2014/main" id="{F15059A8-EF19-DD4E-F624-DBDDC866D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9438"/>
              <a:ext cx="676414" cy="59406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46C0D2-0261-D4A0-3AAB-A6A0EE2F0A1B}"/>
                </a:ext>
              </a:extLst>
            </p:cNvPr>
            <p:cNvSpPr txBox="1"/>
            <p:nvPr/>
          </p:nvSpPr>
          <p:spPr>
            <a:xfrm>
              <a:off x="623032" y="4844696"/>
              <a:ext cx="7897936" cy="646331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IAA Planetary Defense Conference 2025</a:t>
              </a: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Stellenbosch, South Africa</a:t>
              </a:r>
            </a:p>
            <a:p>
              <a:pPr algn="r"/>
              <a:endParaRPr lang="en-US" dirty="0"/>
            </a:p>
          </p:txBody>
        </p:sp>
      </p:grp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51752D2-3BEE-379D-9F1D-111A87025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" y="432498"/>
            <a:ext cx="9140444" cy="42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5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19743-0482-FCA5-BB7F-70759630E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A10A-3D97-D82F-A378-B86D3269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Citizen Science Candidate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62B-57A1-7A72-62D1-060F98EFD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date, the project has submitted 4,593 observation of main-belt asteroids, </a:t>
            </a:r>
            <a:r>
              <a:rPr lang="en-US" sz="2400" b="1" u="sng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105 observations of NEOs</a:t>
            </a: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and received </a:t>
            </a:r>
            <a:r>
              <a:rPr lang="en-US" sz="2400" b="1" u="sng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 discovery MPECs</a:t>
            </a: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u="sng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8,678 volunteers</a:t>
            </a: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have made </a:t>
            </a:r>
            <a:r>
              <a:rPr lang="en-US" sz="2400" b="1" u="sng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16,000,000+ classifications</a:t>
            </a: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so far.</a:t>
            </a:r>
          </a:p>
          <a:p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Volunteers are also highly alert for anomalies such as active asteroids.</a:t>
            </a:r>
          </a:p>
          <a:p>
            <a:endParaRPr lang="en-US" sz="24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7008D6-26AA-C6BE-54F5-67712940D0A2}"/>
              </a:ext>
            </a:extLst>
          </p:cNvPr>
          <p:cNvSpPr txBox="1"/>
          <p:nvPr/>
        </p:nvSpPr>
        <p:spPr>
          <a:xfrm>
            <a:off x="7043630" y="106565"/>
            <a:ext cx="1591606" cy="58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D56282-571F-E2EE-4C6B-8DA937CD795E}"/>
              </a:ext>
            </a:extLst>
          </p:cNvPr>
          <p:cNvGrpSpPr/>
          <p:nvPr/>
        </p:nvGrpSpPr>
        <p:grpSpPr>
          <a:xfrm>
            <a:off x="0" y="4549438"/>
            <a:ext cx="9144000" cy="941589"/>
            <a:chOff x="0" y="4549438"/>
            <a:chExt cx="9144000" cy="941589"/>
          </a:xfrm>
        </p:grpSpPr>
        <p:pic>
          <p:nvPicPr>
            <p:cNvPr id="12" name="Picture 11" descr="A logo with a moon&#10;&#10;AI-generated content may be incorrect.">
              <a:extLst>
                <a:ext uri="{FF2B5EF4-FFF2-40B4-BE49-F238E27FC236}">
                  <a16:creationId xmlns:a16="http://schemas.microsoft.com/office/drawing/2014/main" id="{0FB2A82F-9CF1-7096-18D8-54F3AB814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899" y="4557855"/>
              <a:ext cx="549101" cy="577430"/>
            </a:xfrm>
            <a:prstGeom prst="rect">
              <a:avLst/>
            </a:prstGeom>
          </p:spPr>
        </p:pic>
        <p:pic>
          <p:nvPicPr>
            <p:cNvPr id="13" name="Picture 12" descr="A logo with a red and white circle&#10;&#10;AI-generated content may be incorrect.">
              <a:extLst>
                <a:ext uri="{FF2B5EF4-FFF2-40B4-BE49-F238E27FC236}">
                  <a16:creationId xmlns:a16="http://schemas.microsoft.com/office/drawing/2014/main" id="{B7F10436-5AFC-3A9E-A32D-4F81CAE70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9438"/>
              <a:ext cx="676414" cy="59406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96287A-EACE-BACB-2981-21E2812D6F7F}"/>
                </a:ext>
              </a:extLst>
            </p:cNvPr>
            <p:cNvSpPr txBox="1"/>
            <p:nvPr/>
          </p:nvSpPr>
          <p:spPr>
            <a:xfrm>
              <a:off x="623032" y="4844696"/>
              <a:ext cx="7897936" cy="646331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IAA Planetary Defense Conference 2025</a:t>
              </a: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endParaRPr lang="en-US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Stellenbosch, South Africa</a:t>
              </a:r>
            </a:p>
            <a:p>
              <a:pPr algn="r"/>
              <a:endParaRPr lang="en-US" dirty="0"/>
            </a:p>
          </p:txBody>
        </p:sp>
      </p:grpSp>
      <p:pic>
        <p:nvPicPr>
          <p:cNvPr id="4" name="Content Placeholder 7" descr="A black and white image of stars&#10;&#10;Description automatically generated">
            <a:extLst>
              <a:ext uri="{FF2B5EF4-FFF2-40B4-BE49-F238E27FC236}">
                <a16:creationId xmlns:a16="http://schemas.microsoft.com/office/drawing/2014/main" id="{37A216A6-12D9-2CD5-9A24-96C81D43C3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358" y="4108"/>
            <a:ext cx="5135285" cy="51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1164D-D397-293C-B047-CC9A5F876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DEC341-031F-9460-664F-2329C61D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Takeaways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A0811-7527-FCCF-73A7-D1E493C2D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9" y="1231258"/>
            <a:ext cx="6511411" cy="3619239"/>
          </a:xfrm>
        </p:spPr>
        <p:txBody>
          <a:bodyPr/>
          <a:lstStyle/>
          <a:p>
            <a:r>
              <a:rPr lang="en-US" dirty="0"/>
              <a:t>Collaboration!</a:t>
            </a:r>
          </a:p>
          <a:p>
            <a:r>
              <a:rPr lang="en-US" dirty="0"/>
              <a:t>Leverage modern processing to increase efficiency by deploying complimentary processes.</a:t>
            </a:r>
          </a:p>
          <a:p>
            <a:r>
              <a:rPr lang="en-US" dirty="0"/>
              <a:t>Citizen science adds both processing AND engagement.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1123FA-45A8-FE76-3C9D-025A236BB799}"/>
              </a:ext>
            </a:extLst>
          </p:cNvPr>
          <p:cNvGrpSpPr/>
          <p:nvPr/>
        </p:nvGrpSpPr>
        <p:grpSpPr>
          <a:xfrm>
            <a:off x="0" y="4549438"/>
            <a:ext cx="9144000" cy="941589"/>
            <a:chOff x="0" y="4549438"/>
            <a:chExt cx="9144000" cy="941589"/>
          </a:xfrm>
        </p:grpSpPr>
        <p:pic>
          <p:nvPicPr>
            <p:cNvPr id="6" name="Picture 5" descr="A logo with a moon&#10;&#10;AI-generated content may be incorrect.">
              <a:extLst>
                <a:ext uri="{FF2B5EF4-FFF2-40B4-BE49-F238E27FC236}">
                  <a16:creationId xmlns:a16="http://schemas.microsoft.com/office/drawing/2014/main" id="{915EC17C-92ED-6F1F-6165-C8BC231B2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899" y="4557855"/>
              <a:ext cx="549101" cy="577430"/>
            </a:xfrm>
            <a:prstGeom prst="rect">
              <a:avLst/>
            </a:prstGeom>
          </p:spPr>
        </p:pic>
        <p:pic>
          <p:nvPicPr>
            <p:cNvPr id="9" name="Picture 8" descr="A logo with a red and white circle&#10;&#10;AI-generated content may be incorrect.">
              <a:extLst>
                <a:ext uri="{FF2B5EF4-FFF2-40B4-BE49-F238E27FC236}">
                  <a16:creationId xmlns:a16="http://schemas.microsoft.com/office/drawing/2014/main" id="{3FD50B96-068A-F4A6-0BC8-FBE0F9512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9438"/>
              <a:ext cx="676414" cy="59406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4870B7-E872-DDD2-1C93-53C0DF3E9BC9}"/>
                </a:ext>
              </a:extLst>
            </p:cNvPr>
            <p:cNvSpPr txBox="1"/>
            <p:nvPr/>
          </p:nvSpPr>
          <p:spPr>
            <a:xfrm>
              <a:off x="623032" y="4844696"/>
              <a:ext cx="7897936" cy="646331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lang="en-US" sz="1200" dirty="0"/>
                <a:t>IAA Planetary Defense Conference 2025</a:t>
              </a:r>
            </a:p>
            <a:p>
              <a:endParaRPr lang="en-US" sz="1200" dirty="0"/>
            </a:p>
            <a:p>
              <a:endParaRPr lang="en-US" sz="1200" dirty="0"/>
            </a:p>
            <a:p>
              <a:pPr algn="r"/>
              <a:r>
                <a:rPr lang="en-US" sz="1200" dirty="0"/>
                <a:t>Stellenbosch, South Africa</a:t>
              </a:r>
            </a:p>
            <a:p>
              <a:pPr algn="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89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43495ab-84af-4e36-8b2f-e325c5c9712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5D408A11E7F3409259A802713DFD08" ma:contentTypeVersion="15" ma:contentTypeDescription="Create a new document." ma:contentTypeScope="" ma:versionID="b759b981d122e38d787714ec82713154">
  <xsd:schema xmlns:xsd="http://www.w3.org/2001/XMLSchema" xmlns:xs="http://www.w3.org/2001/XMLSchema" xmlns:p="http://schemas.microsoft.com/office/2006/metadata/properties" xmlns:ns3="143495ab-84af-4e36-8b2f-e325c5c9712e" xmlns:ns4="c7a63907-5453-4413-a238-90ef0c780456" targetNamespace="http://schemas.microsoft.com/office/2006/metadata/properties" ma:root="true" ma:fieldsID="eaacb8aa688488dc7a02432b8c06a753" ns3:_="" ns4:_="">
    <xsd:import namespace="143495ab-84af-4e36-8b2f-e325c5c9712e"/>
    <xsd:import namespace="c7a63907-5453-4413-a238-90ef0c7804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495ab-84af-4e36-8b2f-e325c5c97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63907-5453-4413-a238-90ef0c78045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500F23-C0BF-4CAC-9427-7184B79FD3D0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c7a63907-5453-4413-a238-90ef0c780456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43495ab-84af-4e36-8b2f-e325c5c9712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8C0F4B-3431-4EA4-B85D-2BC2071FE2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3312D9-F642-444F-9E02-04FB77755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3495ab-84af-4e36-8b2f-e325c5c9712e"/>
    <ds:schemaRef ds:uri="c7a63907-5453-4413-a238-90ef0c7804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On-screen Show (16:9)</PresentationFormat>
  <Paragraphs>75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Calibri</vt:lpstr>
      <vt:lpstr>Office Theme</vt:lpstr>
      <vt:lpstr>Modern Computational Techniques for Improving Moving Object Detection Pipelines with the Catalina Sky Survey</vt:lpstr>
      <vt:lpstr>Background - CSS Operations</vt:lpstr>
      <vt:lpstr>ML Classification of Transients</vt:lpstr>
      <vt:lpstr>ML Classification of Transients</vt:lpstr>
      <vt:lpstr>Second-chance follow-up reprocessing</vt:lpstr>
      <vt:lpstr>Second-chance follow-up reprocessing</vt:lpstr>
      <vt:lpstr>Citizen Science Candidate Review</vt:lpstr>
      <vt:lpstr>Citizen Science Candidate Review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2025-04-17T17:44:03Z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0x010100E85D408A11E7F3409259A802713DFD08</vt:lpwstr>
  </property>
</Properties>
</file>