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15900" r:id="rId5"/>
    <p:sldId id="15889" r:id="rId6"/>
    <p:sldId id="15890" r:id="rId7"/>
    <p:sldId id="15891" r:id="rId8"/>
    <p:sldId id="15883" r:id="rId9"/>
    <p:sldId id="15901" r:id="rId10"/>
    <p:sldId id="15881" r:id="rId11"/>
    <p:sldId id="15903" r:id="rId12"/>
    <p:sldId id="158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a Fohring" initials="DF" lastIdx="1" clrIdx="0">
    <p:extLst>
      <p:ext uri="{19B8F6BF-5375-455C-9EA6-DF929625EA0E}">
        <p15:presenceInfo xmlns:p15="http://schemas.microsoft.com/office/powerpoint/2012/main" userId="S::dora.fohring@esa.int::5df99053-8b56-49de-b653-26c3c93eb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9"/>
    <a:srgbClr val="FF3300"/>
    <a:srgbClr val="6880A4"/>
    <a:srgbClr val="00619E"/>
    <a:srgbClr val="1E3378"/>
    <a:srgbClr val="8197A6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767" autoAdjust="0"/>
  </p:normalViewPr>
  <p:slideViewPr>
    <p:cSldViewPr snapToGrid="0">
      <p:cViewPr varScale="1">
        <p:scale>
          <a:sx n="103" d="100"/>
          <a:sy n="103" d="100"/>
        </p:scale>
        <p:origin x="38" y="48"/>
      </p:cViewPr>
      <p:guideLst/>
    </p:cSldViewPr>
  </p:slideViewPr>
  <p:outlineViewPr>
    <p:cViewPr>
      <p:scale>
        <a:sx n="33" d="100"/>
        <a:sy n="33" d="100"/>
      </p:scale>
      <p:origin x="0" y="-20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E1496-A244-4E7D-8312-B502FA789F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2AF20-1B9C-4C60-BC07-5A029F2E2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3709-6FCC-4CA6-AB0D-217DF1EE50B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D2E75-E112-4959-A28E-D28CB08E93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4EE66-A3F8-4513-841B-B6EB4C8A61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C3E4-6C84-4853-B2CA-8CFA274D9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02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F90B-E3E0-F44F-9813-7FF8D08DA95E}" type="datetimeFigureOut">
              <a:rPr lang="en-ES" smtClean="0"/>
              <a:t>05/06/2025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77F2E-8413-5648-8DFE-AA9153358E0C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7449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CC683-7F4E-FE98-5E48-73BE1683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2E80EA-DE78-8FC7-D230-73FB4E0D3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03D3BFB-1F7B-191A-6EE5-4EE7844A5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224660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42D2D-6568-9BB2-B498-51DE6989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56BCE9-648D-085A-537C-2BE6E5AC7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A7BD66-0972-585D-7C7C-231738C1C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74485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D2D63-AEC7-7AFD-57CB-4AEFAC5A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FC8AA2-3A28-FB3C-200B-C36EA4E7D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D99D36A-9981-D681-ED03-4F6DBDDA4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331214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4CBE-1D9D-E455-F22D-AC9EDB701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5199468-73B3-34D6-A71F-7E8FD8E91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AAB7F5C-2491-C2A2-F827-78BB1D299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4185644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EB70E-490F-6EF5-0A5B-E57DEC8C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840607-B47B-062D-9410-A87E65B3F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3062253-EFA7-4700-B4D4-27A0A88D1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237209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AD8F-C745-DD33-FF98-8B12E03A2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3305A6-EA28-2C30-DE70-99EA1CBD1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D53C47-AFC4-E3F9-986E-0E4754C02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Leitfrage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: “Was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sind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Asteroiden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überhaupt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, und wo </a:t>
            </a:r>
            <a:r>
              <a:rPr lang="en-GB" sz="1200" dirty="0" err="1">
                <a:solidFill>
                  <a:schemeClr val="bg1"/>
                </a:solidFill>
                <a:latin typeface="NotesEsa"/>
                <a:cs typeface="NotesEsa"/>
              </a:rPr>
              <a:t>kommen</a:t>
            </a:r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 die her?”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Solar System formation ~4.6 billion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Jupiter formed in ~10 Million years</a:t>
            </a:r>
          </a:p>
          <a:p>
            <a:pPr algn="l" eaLnBrk="1" hangingPunct="1"/>
            <a:r>
              <a:rPr lang="en-GB" sz="1200" dirty="0">
                <a:solidFill>
                  <a:schemeClr val="bg1"/>
                </a:solidFill>
                <a:latin typeface="NotesEsa"/>
                <a:cs typeface="NotesEsa"/>
              </a:rPr>
              <a:t>Earth formed in ~100 million years</a:t>
            </a:r>
          </a:p>
          <a:p>
            <a:pPr algn="l" eaLnBrk="1" hangingPunct="1"/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  <a:p>
            <a:pPr algn="l" eaLnBrk="1" hangingPunct="1"/>
            <a:r>
              <a:rPr lang="is-IS" sz="1200" dirty="0">
                <a:solidFill>
                  <a:schemeClr val="bg1"/>
                </a:solidFill>
                <a:latin typeface="NotesEsa"/>
                <a:cs typeface="NotesEsa"/>
              </a:rPr>
              <a:t>… how??</a:t>
            </a:r>
            <a:endParaRPr lang="en-GB" sz="1200" dirty="0">
              <a:solidFill>
                <a:schemeClr val="bg1"/>
              </a:solidFill>
              <a:latin typeface="NotesEsa"/>
              <a:cs typeface="NotesEsa"/>
            </a:endParaRPr>
          </a:p>
        </p:txBody>
      </p:sp>
    </p:spTree>
    <p:extLst>
      <p:ext uri="{BB962C8B-B14F-4D97-AF65-F5344CB8AC3E}">
        <p14:creationId xmlns:p14="http://schemas.microsoft.com/office/powerpoint/2010/main" val="32765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9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jpe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386093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2632" y="4826090"/>
            <a:ext cx="2594803" cy="1315441"/>
          </a:xfrm>
        </p:spPr>
        <p:txBody>
          <a:bodyPr lIns="0" rIns="0" anchor="ctr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  <a:p>
            <a:pPr lvl="0"/>
            <a:r>
              <a:rPr lang="en-GB" noProof="0" dirty="0"/>
              <a:t>Event/location</a:t>
            </a:r>
          </a:p>
          <a:p>
            <a:pPr lvl="0"/>
            <a:r>
              <a:rPr lang="en-GB" noProof="0" dirty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DBA1F740-5659-4BB7-B063-54AC7FD5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3816563"/>
            <a:ext cx="11741010" cy="563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90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_COLOUR_BG6">
    <p:bg>
      <p:bgPr>
        <a:solidFill>
          <a:srgbClr val="006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9BD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A442102E-5339-4D68-B342-F6D987BC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80407"/>
            <a:ext cx="10113228" cy="507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tx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tx1">
                  <a:lumMod val="6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92551BB1-F1AF-4E5F-B96E-DC508FF2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80407"/>
            <a:ext cx="10113228" cy="5078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9F8E6D8-237F-194E-B25A-86B8BA28879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951142-765D-1C43-8E4A-2D902FF0BA4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1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9502B1-5161-E34F-874D-FB028AB05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" name="Text Box 38">
            <a:extLst>
              <a:ext uri="{FF2B5EF4-FFF2-40B4-BE49-F238E27FC236}">
                <a16:creationId xmlns:a16="http://schemas.microsoft.com/office/drawing/2014/main" id="{856680A3-2BE1-1A49-9498-298F48E891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6046D8-A46A-3148-B753-9FA45C0346F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5B65CF6-C293-414E-B916-E0E4318C18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043DBC3-A5F3-2246-B214-53B188C2C8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3" name="Picture 12" descr="at.png">
              <a:extLst>
                <a:ext uri="{FF2B5EF4-FFF2-40B4-BE49-F238E27FC236}">
                  <a16:creationId xmlns:a16="http://schemas.microsoft.com/office/drawing/2014/main" id="{B736AB95-4123-9449-B0FB-92CC6B223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be.png">
              <a:extLst>
                <a:ext uri="{FF2B5EF4-FFF2-40B4-BE49-F238E27FC236}">
                  <a16:creationId xmlns:a16="http://schemas.microsoft.com/office/drawing/2014/main" id="{49C8C779-7467-0242-920A-A1F818C6C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>
              <a:extLst>
                <a:ext uri="{FF2B5EF4-FFF2-40B4-BE49-F238E27FC236}">
                  <a16:creationId xmlns:a16="http://schemas.microsoft.com/office/drawing/2014/main" id="{D6A78F6D-C034-B147-94E3-341076A11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>
              <a:extLst>
                <a:ext uri="{FF2B5EF4-FFF2-40B4-BE49-F238E27FC236}">
                  <a16:creationId xmlns:a16="http://schemas.microsoft.com/office/drawing/2014/main" id="{7BA81408-7953-9E4C-BE97-E420D7A981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>
              <a:extLst>
                <a:ext uri="{FF2B5EF4-FFF2-40B4-BE49-F238E27FC236}">
                  <a16:creationId xmlns:a16="http://schemas.microsoft.com/office/drawing/2014/main" id="{87F552F6-B63F-E941-9F4A-A9F95F03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>
              <a:extLst>
                <a:ext uri="{FF2B5EF4-FFF2-40B4-BE49-F238E27FC236}">
                  <a16:creationId xmlns:a16="http://schemas.microsoft.com/office/drawing/2014/main" id="{FABB83BC-39E2-1843-B62E-196F8612E3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>
              <a:extLst>
                <a:ext uri="{FF2B5EF4-FFF2-40B4-BE49-F238E27FC236}">
                  <a16:creationId xmlns:a16="http://schemas.microsoft.com/office/drawing/2014/main" id="{937EA8B0-D945-BE47-93AF-1AC5194B8F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>
              <a:extLst>
                <a:ext uri="{FF2B5EF4-FFF2-40B4-BE49-F238E27FC236}">
                  <a16:creationId xmlns:a16="http://schemas.microsoft.com/office/drawing/2014/main" id="{A74FF29F-573D-CA48-B042-505FB2FA54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>
              <a:extLst>
                <a:ext uri="{FF2B5EF4-FFF2-40B4-BE49-F238E27FC236}">
                  <a16:creationId xmlns:a16="http://schemas.microsoft.com/office/drawing/2014/main" id="{8CFCC06C-DBEB-4146-9305-98FEAC93E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>
              <a:extLst>
                <a:ext uri="{FF2B5EF4-FFF2-40B4-BE49-F238E27FC236}">
                  <a16:creationId xmlns:a16="http://schemas.microsoft.com/office/drawing/2014/main" id="{5FB430D6-56F1-B842-B341-CF020414B2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>
              <a:extLst>
                <a:ext uri="{FF2B5EF4-FFF2-40B4-BE49-F238E27FC236}">
                  <a16:creationId xmlns:a16="http://schemas.microsoft.com/office/drawing/2014/main" id="{6867B34D-2E9C-1145-927E-5657B63AD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>
              <a:extLst>
                <a:ext uri="{FF2B5EF4-FFF2-40B4-BE49-F238E27FC236}">
                  <a16:creationId xmlns:a16="http://schemas.microsoft.com/office/drawing/2014/main" id="{A3AE6280-5C09-A84C-B42B-D56FF51C4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>
              <a:extLst>
                <a:ext uri="{FF2B5EF4-FFF2-40B4-BE49-F238E27FC236}">
                  <a16:creationId xmlns:a16="http://schemas.microsoft.com/office/drawing/2014/main" id="{883262D3-779A-9444-8473-23D72A09D0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>
              <a:extLst>
                <a:ext uri="{FF2B5EF4-FFF2-40B4-BE49-F238E27FC236}">
                  <a16:creationId xmlns:a16="http://schemas.microsoft.com/office/drawing/2014/main" id="{0C85F024-512B-BB49-A4B0-B6C85CCCC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>
              <a:extLst>
                <a:ext uri="{FF2B5EF4-FFF2-40B4-BE49-F238E27FC236}">
                  <a16:creationId xmlns:a16="http://schemas.microsoft.com/office/drawing/2014/main" id="{4B119934-E977-824E-A967-35DB722290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>
              <a:extLst>
                <a:ext uri="{FF2B5EF4-FFF2-40B4-BE49-F238E27FC236}">
                  <a16:creationId xmlns:a16="http://schemas.microsoft.com/office/drawing/2014/main" id="{29AFE2E0-0F48-B444-99B0-C042CB0D2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>
              <a:extLst>
                <a:ext uri="{FF2B5EF4-FFF2-40B4-BE49-F238E27FC236}">
                  <a16:creationId xmlns:a16="http://schemas.microsoft.com/office/drawing/2014/main" id="{76E7D7C9-0F0B-0A40-8DEB-F11E8D195F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>
              <a:extLst>
                <a:ext uri="{FF2B5EF4-FFF2-40B4-BE49-F238E27FC236}">
                  <a16:creationId xmlns:a16="http://schemas.microsoft.com/office/drawing/2014/main" id="{AE6FB31F-E945-0B43-9580-EE5A845A2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>
              <a:extLst>
                <a:ext uri="{FF2B5EF4-FFF2-40B4-BE49-F238E27FC236}">
                  <a16:creationId xmlns:a16="http://schemas.microsoft.com/office/drawing/2014/main" id="{F2A643DA-3495-D343-BA20-2421250C9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>
              <a:extLst>
                <a:ext uri="{FF2B5EF4-FFF2-40B4-BE49-F238E27FC236}">
                  <a16:creationId xmlns:a16="http://schemas.microsoft.com/office/drawing/2014/main" id="{BD40C394-E789-8B49-946D-A3488070D0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>
              <a:extLst>
                <a:ext uri="{FF2B5EF4-FFF2-40B4-BE49-F238E27FC236}">
                  <a16:creationId xmlns:a16="http://schemas.microsoft.com/office/drawing/2014/main" id="{6DE4E347-D7EF-114E-96B8-E19853335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>
              <a:extLst>
                <a:ext uri="{FF2B5EF4-FFF2-40B4-BE49-F238E27FC236}">
                  <a16:creationId xmlns:a16="http://schemas.microsoft.com/office/drawing/2014/main" id="{C1FDB6C2-37F5-7240-89E4-77D360E729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ca.png">
              <a:extLst>
                <a:ext uri="{FF2B5EF4-FFF2-40B4-BE49-F238E27FC236}">
                  <a16:creationId xmlns:a16="http://schemas.microsoft.com/office/drawing/2014/main" id="{2760F3B3-2579-444F-AF93-2C03DA1246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FF6649D-AFC5-304A-B615-0BE494619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37" name="Picture 36" descr="si.png">
              <a:extLst>
                <a:ext uri="{FF2B5EF4-FFF2-40B4-BE49-F238E27FC236}">
                  <a16:creationId xmlns:a16="http://schemas.microsoft.com/office/drawing/2014/main" id="{479798E1-A9EC-AA49-B188-06E2739A0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59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PT_Footer.jpeg" descr="PPT_Foo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69050"/>
            <a:ext cx="12192000" cy="488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21"/>
          <a:stretch>
            <a:fillRect/>
          </a:stretch>
        </p:blipFill>
        <p:spPr>
          <a:xfrm>
            <a:off x="10384367" y="207446"/>
            <a:ext cx="1612900" cy="670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 72"/>
          <p:cNvGrpSpPr/>
          <p:nvPr/>
        </p:nvGrpSpPr>
        <p:grpSpPr>
          <a:xfrm>
            <a:off x="228601" y="6540499"/>
            <a:ext cx="8580967" cy="150285"/>
            <a:chOff x="0" y="0"/>
            <a:chExt cx="6435724" cy="112712"/>
          </a:xfrm>
        </p:grpSpPr>
        <p:pic>
          <p:nvPicPr>
            <p:cNvPr id="49" name="at.png" descr="a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be.png" descr="b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510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ca.png" descr="ca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1829" y="-1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ch.png" descr="ch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86211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cz.png" descr="cz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9225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de.png" descr="d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58076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dk.png" descr="dk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7442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ee.png" descr="ee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5956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es.png" descr="es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27727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fi.png" descr="fi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99596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fr.png" descr="fr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6937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gr.png" descr="gr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35419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hu.png" descr="hu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12763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ie.png" descr="ie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90105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t.png" descr="it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67445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lu.png" descr="lu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45986" y="3208"/>
              <a:ext cx="163897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nl.png" descr="nl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27125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no.png" descr="no.png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10865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pl.png" descr="pl.png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186907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pt.png" descr="pt.png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66745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ro.png" descr="ro.png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747884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se.png" descr="se.png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306364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uk.png" descr="uk.png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61062" y="3208"/>
              <a:ext cx="163896" cy="1095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321733" y="24341"/>
            <a:ext cx="10972800" cy="9355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21734" y="1146705"/>
            <a:ext cx="11694981" cy="50863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0089051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989920"/>
            <a:ext cx="11664000" cy="5097600"/>
          </a:xfr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1094" y="198867"/>
            <a:ext cx="8936149" cy="57451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74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EC5BDB-FB93-43FA-9E3C-CF430480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5FCC0-80BA-49F2-AD4D-F74B34DA6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F5784-DCA0-460D-85BA-D3B566124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3BAC-7942-40A2-BFDA-6F874889AF91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347AC-0B2F-40E7-9CF1-7F8243477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8C88-6351-4F58-8F4D-1517FBFE1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D126-A62B-4DB3-8032-992D69CE2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5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  <p:sldLayoutId id="2147483666" r:id="rId4"/>
    <p:sldLayoutId id="2147483670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000" b="1" kern="1200" dirty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ECB55-F74E-F373-1F51-C9A33654C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06146-A78D-CFF2-6EAC-73386D9545A7}"/>
              </a:ext>
            </a:extLst>
          </p:cNvPr>
          <p:cNvSpPr/>
          <p:nvPr/>
        </p:nvSpPr>
        <p:spPr>
          <a:xfrm>
            <a:off x="5913163" y="4601084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image.png">
            <a:extLst>
              <a:ext uri="{FF2B5EF4-FFF2-40B4-BE49-F238E27FC236}">
                <a16:creationId xmlns:a16="http://schemas.microsoft.com/office/drawing/2014/main" id="{D564EA45-5814-F0B4-8BCD-B61F062B9C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4367" y="207447"/>
            <a:ext cx="1612900" cy="6244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59135-67EA-4514-511C-4F6E7A6A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71D25E-7E52-4B67-C359-A512B66A2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7624" y="1284562"/>
            <a:ext cx="12074891" cy="2376386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en-US" sz="1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ESA’s Planetary </a:t>
            </a:r>
            <a:r>
              <a:rPr lang="en-US" sz="1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en-US" sz="1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 NEO Survey Strategy</a:t>
            </a:r>
          </a:p>
          <a:p>
            <a:pPr marL="0" indent="0" algn="r">
              <a:buNone/>
            </a:pPr>
            <a:endParaRPr lang="en-US" sz="1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2800" dirty="0">
                <a:solidFill>
                  <a:schemeClr val="bg2"/>
                </a:solidFill>
              </a:rPr>
              <a:t>Rainer Kresken</a:t>
            </a:r>
          </a:p>
          <a:p>
            <a:pPr marL="0" indent="0" algn="r">
              <a:buNone/>
            </a:pPr>
            <a:r>
              <a:rPr lang="en-US" sz="12800" dirty="0">
                <a:solidFill>
                  <a:schemeClr val="bg2"/>
                </a:solidFill>
              </a:rPr>
              <a:t>ESA NEOCC</a:t>
            </a:r>
          </a:p>
          <a:p>
            <a:pPr marL="0" indent="0" algn="r">
              <a:buNone/>
            </a:pPr>
            <a:r>
              <a:rPr lang="en-US" sz="12800" dirty="0">
                <a:solidFill>
                  <a:schemeClr val="bg2"/>
                </a:solidFill>
              </a:rPr>
              <a:t>CGI Germany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63BF73-1044-26E4-9495-8E4E442AAD6A}"/>
              </a:ext>
            </a:extLst>
          </p:cNvPr>
          <p:cNvSpPr txBox="1">
            <a:spLocks/>
          </p:cNvSpPr>
          <p:nvPr/>
        </p:nvSpPr>
        <p:spPr>
          <a:xfrm>
            <a:off x="3747278" y="4925737"/>
            <a:ext cx="2594803" cy="131544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600" dirty="0">
                <a:solidFill>
                  <a:schemeClr val="tx1"/>
                </a:solidFill>
              </a:rPr>
              <a:t>Rainer Kresken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C27A90-638C-386F-9C44-56EAD32CEDC6}"/>
              </a:ext>
            </a:extLst>
          </p:cNvPr>
          <p:cNvSpPr txBox="1">
            <a:spLocks/>
          </p:cNvSpPr>
          <p:nvPr/>
        </p:nvSpPr>
        <p:spPr>
          <a:xfrm>
            <a:off x="8159773" y="4528090"/>
            <a:ext cx="2594803" cy="13154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600"/>
              <a:t>Rainer Kresken</a:t>
            </a:r>
            <a:endParaRPr lang="en-GB" sz="16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A601F1-D6CA-D030-9AE9-3AF425CC5725}"/>
              </a:ext>
            </a:extLst>
          </p:cNvPr>
          <p:cNvSpPr txBox="1">
            <a:spLocks/>
          </p:cNvSpPr>
          <p:nvPr/>
        </p:nvSpPr>
        <p:spPr>
          <a:xfrm>
            <a:off x="8958186" y="4852467"/>
            <a:ext cx="2594803" cy="13154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600" dirty="0"/>
              <a:t>Rainer Kresken</a:t>
            </a:r>
          </a:p>
        </p:txBody>
      </p:sp>
    </p:spTree>
    <p:extLst>
      <p:ext uri="{BB962C8B-B14F-4D97-AF65-F5344CB8AC3E}">
        <p14:creationId xmlns:p14="http://schemas.microsoft.com/office/powerpoint/2010/main" val="36078244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7CF4-0477-7F4D-A1AE-6297EBCFB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people standing next to a large machine&#10;&#10;Description automatically generated">
            <a:extLst>
              <a:ext uri="{FF2B5EF4-FFF2-40B4-BE49-F238E27FC236}">
                <a16:creationId xmlns:a16="http://schemas.microsoft.com/office/drawing/2014/main" id="{CE6188CD-699E-0817-B3E6-44950E31C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A3978-E953-8A17-A673-7E36FD53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E8F582-D138-F93F-624E-80CF9E4F7B84}"/>
              </a:ext>
            </a:extLst>
          </p:cNvPr>
          <p:cNvSpPr/>
          <p:nvPr/>
        </p:nvSpPr>
        <p:spPr>
          <a:xfrm>
            <a:off x="5909744" y="4683045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C854B9B0-EBD6-7DE2-9596-B4CADCFC9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8" y="0"/>
            <a:ext cx="11023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9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E23E9-97C6-6FA6-CC15-027C87215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70887D-F529-62EF-016A-565C9BBE5D52}"/>
              </a:ext>
            </a:extLst>
          </p:cNvPr>
          <p:cNvSpPr/>
          <p:nvPr/>
        </p:nvSpPr>
        <p:spPr>
          <a:xfrm>
            <a:off x="5638140" y="4882221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3" name="Picture 2" descr="A person standing next to a large yellow and green machine&#10;&#10;AI-generated content may be incorrect.">
            <a:extLst>
              <a:ext uri="{FF2B5EF4-FFF2-40B4-BE49-F238E27FC236}">
                <a16:creationId xmlns:a16="http://schemas.microsoft.com/office/drawing/2014/main" id="{5D13F5B9-BC43-6A5B-D536-35A8A8C67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8" y="855294"/>
            <a:ext cx="3685989" cy="531238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383022-2889-D202-9835-860A70AEE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01734"/>
              </p:ext>
            </p:extLst>
          </p:nvPr>
        </p:nvGraphicFramePr>
        <p:xfrm>
          <a:off x="5638140" y="1470331"/>
          <a:ext cx="5012116" cy="4587976"/>
        </p:xfrm>
        <a:graphic>
          <a:graphicData uri="http://schemas.openxmlformats.org/drawingml/2006/table">
            <a:tbl>
              <a:tblPr/>
              <a:tblGrid>
                <a:gridCol w="1727134">
                  <a:extLst>
                    <a:ext uri="{9D8B030D-6E8A-4147-A177-3AD203B41FA5}">
                      <a16:colId xmlns:a16="http://schemas.microsoft.com/office/drawing/2014/main" val="1087218955"/>
                    </a:ext>
                  </a:extLst>
                </a:gridCol>
                <a:gridCol w="3284982">
                  <a:extLst>
                    <a:ext uri="{9D8B030D-6E8A-4147-A177-3AD203B41FA5}">
                      <a16:colId xmlns:a16="http://schemas.microsoft.com/office/drawing/2014/main" val="4251672296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MPC Code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Z84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84035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Latitude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+37.22399°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96221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Longitude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-2.54816°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07203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2212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38553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Aperture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0.8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93309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Focal ratio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f/3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86652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Default passband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IR-cutting Schott KG3 clear glass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4232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 limit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~15°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19556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Typical PSF FWHM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~3”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99833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FoV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44’×44’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96937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Sensor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2k×2k e2v CCD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93208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Pixel scale (unbinned)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1.29”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28772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Download time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~6 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39248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4B0CB60-2437-00AB-8F10-261A9AF3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847" y="1470331"/>
            <a:ext cx="13773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9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CAHA Schmidt Specs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en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080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7CF4-0477-7F4D-A1AE-6297EBCFB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 descr="Ein Bild, das draußen, Baum, Pflanze, Himmel enthält.&#10;&#10;Automatisch generierte Beschreibung">
            <a:extLst>
              <a:ext uri="{FF2B5EF4-FFF2-40B4-BE49-F238E27FC236}">
                <a16:creationId xmlns:a16="http://schemas.microsoft.com/office/drawing/2014/main" id="{488E2F21-AC13-1B4B-A59E-414344B94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52" y="0"/>
            <a:ext cx="9145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6200CB-3C79-C3C6-6943-5AC59F35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1FB27A-51B8-F086-79F8-DE7082FC84E6}"/>
              </a:ext>
            </a:extLst>
          </p:cNvPr>
          <p:cNvSpPr/>
          <p:nvPr/>
        </p:nvSpPr>
        <p:spPr>
          <a:xfrm>
            <a:off x="5638140" y="4882221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Picture 5" descr="A telescope on a building&#10;&#10;AI-generated content may be incorrect.">
            <a:extLst>
              <a:ext uri="{FF2B5EF4-FFF2-40B4-BE49-F238E27FC236}">
                <a16:creationId xmlns:a16="http://schemas.microsoft.com/office/drawing/2014/main" id="{54B8FF08-AFA1-E052-870C-DD76D9A8F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" y="1498330"/>
            <a:ext cx="5422356" cy="406601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31F750-75A6-6417-365A-FD5EF2775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10059"/>
              </p:ext>
            </p:extLst>
          </p:nvPr>
        </p:nvGraphicFramePr>
        <p:xfrm>
          <a:off x="6538580" y="1498330"/>
          <a:ext cx="5183664" cy="4351334"/>
        </p:xfrm>
        <a:graphic>
          <a:graphicData uri="http://schemas.openxmlformats.org/drawingml/2006/table">
            <a:tbl>
              <a:tblPr/>
              <a:tblGrid>
                <a:gridCol w="2591832">
                  <a:extLst>
                    <a:ext uri="{9D8B030D-6E8A-4147-A177-3AD203B41FA5}">
                      <a16:colId xmlns:a16="http://schemas.microsoft.com/office/drawing/2014/main" val="2172117270"/>
                    </a:ext>
                  </a:extLst>
                </a:gridCol>
                <a:gridCol w="2591832">
                  <a:extLst>
                    <a:ext uri="{9D8B030D-6E8A-4147-A177-3AD203B41FA5}">
                      <a16:colId xmlns:a16="http://schemas.microsoft.com/office/drawing/2014/main" val="2686092073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MPC Code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Z58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52010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Latitude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+40.454075°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51552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Longitude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-4.369319°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37253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719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54200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Aperture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0.56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08584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Focal ratio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f/2.52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27459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Default passband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UV-cut glass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32338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 limit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~10°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3910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Typical PSF FWHM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~4”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48271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FoV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150’×150’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83798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Sensor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4k×4k e2v CCD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95440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Pixel scale (unbinned)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2.19”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6987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Download time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~12 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800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601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67CF4-0477-7F4D-A1AE-6297EBCFB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Grafik 11" descr="Ein Bild, das draußen, Himmel, Astronomie, Stern enthält.&#10;&#10;Automatisch generierte Beschreibung">
            <a:extLst>
              <a:ext uri="{FF2B5EF4-FFF2-40B4-BE49-F238E27FC236}">
                <a16:creationId xmlns:a16="http://schemas.microsoft.com/office/drawing/2014/main" id="{1A1CEAE9-45DD-1DB3-3A70-1DB87CE54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4" y="-1"/>
            <a:ext cx="10348628" cy="68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DE1C8-3E57-5399-4515-AA3A01B9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130B49-03AE-F8D9-944F-D68D7EA95FC7}"/>
              </a:ext>
            </a:extLst>
          </p:cNvPr>
          <p:cNvSpPr/>
          <p:nvPr/>
        </p:nvSpPr>
        <p:spPr>
          <a:xfrm>
            <a:off x="5638140" y="4882221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82EED2-AB95-E054-D320-4BCAB605F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85245"/>
              </p:ext>
            </p:extLst>
          </p:nvPr>
        </p:nvGraphicFramePr>
        <p:xfrm>
          <a:off x="6248053" y="1489538"/>
          <a:ext cx="5643318" cy="4351334"/>
        </p:xfrm>
        <a:graphic>
          <a:graphicData uri="http://schemas.openxmlformats.org/drawingml/2006/table">
            <a:tbl>
              <a:tblPr/>
              <a:tblGrid>
                <a:gridCol w="2821659">
                  <a:extLst>
                    <a:ext uri="{9D8B030D-6E8A-4147-A177-3AD203B41FA5}">
                      <a16:colId xmlns:a16="http://schemas.microsoft.com/office/drawing/2014/main" val="1218865114"/>
                    </a:ext>
                  </a:extLst>
                </a:gridCol>
                <a:gridCol w="2821659">
                  <a:extLst>
                    <a:ext uri="{9D8B030D-6E8A-4147-A177-3AD203B41FA5}">
                      <a16:colId xmlns:a16="http://schemas.microsoft.com/office/drawing/2014/main" val="3017105094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MPC Code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W57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61322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Latitude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-29.255222°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16703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Longitude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-70.739056°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58480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2377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58159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Aperture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0.56 m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27731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Focal ratio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f/2.52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106516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Default passband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UV-cut glass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57888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Altitude limit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~5°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8764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Typical PSF FWHM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~4”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13481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FoV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150’×150’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5114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Sensor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4k×4k e2v CCD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42328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Pixel scale (unbinned)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DE" sz="1600">
                          <a:effectLst/>
                        </a:rPr>
                        <a:t>2.19”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1996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Download time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~12 s</a:t>
                      </a:r>
                    </a:p>
                  </a:txBody>
                  <a:tcPr marL="83680" marR="83680" marT="41840" marB="41840" anchor="ctr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538498"/>
                  </a:ext>
                </a:extLst>
              </a:tr>
            </a:tbl>
          </a:graphicData>
        </a:graphic>
      </p:graphicFrame>
      <p:pic>
        <p:nvPicPr>
          <p:cNvPr id="4" name="Picture 3" descr="A telescope on a hill&#10;&#10;AI-generated content may be incorrect.">
            <a:extLst>
              <a:ext uri="{FF2B5EF4-FFF2-40B4-BE49-F238E27FC236}">
                <a16:creationId xmlns:a16="http://schemas.microsoft.com/office/drawing/2014/main" id="{CC855BDD-2131-4651-F0A3-F12AB1330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5" y="1631505"/>
            <a:ext cx="5107228" cy="35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5712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38863-670E-51D7-C6A1-8E9AA2B96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3D08DE-041C-49A4-CC68-9CD7E313D8D2}"/>
              </a:ext>
            </a:extLst>
          </p:cNvPr>
          <p:cNvSpPr/>
          <p:nvPr/>
        </p:nvSpPr>
        <p:spPr>
          <a:xfrm>
            <a:off x="5909744" y="4683045"/>
            <a:ext cx="6084104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esEsa"/>
              <a:ea typeface="+mn-ea"/>
              <a:cs typeface="NotesEsa"/>
            </a:endParaRPr>
          </a:p>
        </p:txBody>
      </p:sp>
      <p:pic>
        <p:nvPicPr>
          <p:cNvPr id="6" name="image.png">
            <a:extLst>
              <a:ext uri="{FF2B5EF4-FFF2-40B4-BE49-F238E27FC236}">
                <a16:creationId xmlns:a16="http://schemas.microsoft.com/office/drawing/2014/main" id="{129D1212-BF88-F2A0-6E75-54458F458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4367" y="207447"/>
            <a:ext cx="1612900" cy="624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n aerial view of a large field&#10;&#10;AI-generated content may be incorrect.">
            <a:extLst>
              <a:ext uri="{FF2B5EF4-FFF2-40B4-BE49-F238E27FC236}">
                <a16:creationId xmlns:a16="http://schemas.microsoft.com/office/drawing/2014/main" id="{A8F48984-2085-1944-5F93-459A2DCD4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85" y="915220"/>
            <a:ext cx="7791391" cy="46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21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cc3ebe6-8e1e-450b-8b8d-fcc79efa34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8D451E68DE124BACA21A541A806E87" ma:contentTypeVersion="17" ma:contentTypeDescription="Create a new document." ma:contentTypeScope="" ma:versionID="0f26bcd7267ced504c9eaf4fe3086fc0">
  <xsd:schema xmlns:xsd="http://www.w3.org/2001/XMLSchema" xmlns:xs="http://www.w3.org/2001/XMLSchema" xmlns:p="http://schemas.microsoft.com/office/2006/metadata/properties" xmlns:ns3="3f874c28-737f-47f1-8110-4484143aae98" xmlns:ns4="6cc3ebe6-8e1e-450b-8b8d-fcc79efa34c1" targetNamespace="http://schemas.microsoft.com/office/2006/metadata/properties" ma:root="true" ma:fieldsID="c300e078131d3d250d54074a45903a49" ns3:_="" ns4:_="">
    <xsd:import namespace="3f874c28-737f-47f1-8110-4484143aae98"/>
    <xsd:import namespace="6cc3ebe6-8e1e-450b-8b8d-fcc79efa34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74c28-737f-47f1-8110-4484143aae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3ebe6-8e1e-450b-8b8d-fcc79efa34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0EEF14-B7A3-4AAB-9AE2-072A951E1BB7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6cc3ebe6-8e1e-450b-8b8d-fcc79efa34c1"/>
    <ds:schemaRef ds:uri="http://schemas.microsoft.com/office/infopath/2007/PartnerControls"/>
    <ds:schemaRef ds:uri="3f874c28-737f-47f1-8110-4484143aae9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82B3A7C-A947-4F05-BAC2-B8FFCB8EC1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24071D-42A1-465D-B6CD-DFE4F94E1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874c28-737f-47f1-8110-4484143aae98"/>
    <ds:schemaRef ds:uri="6cc3ebe6-8e1e-450b-8b8d-fcc79efa34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434</Words>
  <Application>Microsoft Office PowerPoint</Application>
  <PresentationFormat>Widescreen</PresentationFormat>
  <Paragraphs>131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NotesEsa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YOUR PRESENTATION</dc:title>
  <dc:creator>Nicole Shearer</dc:creator>
  <cp:lastModifiedBy>Rainer Kresken</cp:lastModifiedBy>
  <cp:revision>141</cp:revision>
  <dcterms:created xsi:type="dcterms:W3CDTF">2020-10-01T12:36:00Z</dcterms:created>
  <dcterms:modified xsi:type="dcterms:W3CDTF">2025-05-06T19:50:02Z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0x010100918D451E68DE124BACA21A541A806E87</vt:lpwstr>
  </property>
  <property fmtid="{D5CDD505-2E9C-101B-9397-08002B2CF9AE}" pid="3" name="MSIP_Label_3976fa30-1907-4356-8241-62ea5e1c0256_Enabled">
    <vt:lpwstr>true</vt:lpwstr>
  </property>
  <property fmtid="{D5CDD505-2E9C-101B-9397-08002B2CF9AE}" pid="4" name="MSIP_Label_3976fa30-1907-4356-8241-62ea5e1c0256_SetDate">
    <vt:lpwstr>2022-09-30T15:10:39Z</vt:lpwstr>
  </property>
  <property fmtid="{D5CDD505-2E9C-101B-9397-08002B2CF9AE}" pid="5" name="MSIP_Label_3976fa30-1907-4356-8241-62ea5e1c0256_Method">
    <vt:lpwstr>Standard</vt:lpwstr>
  </property>
  <property fmtid="{D5CDD505-2E9C-101B-9397-08002B2CF9AE}" pid="6" name="MSIP_Label_3976fa30-1907-4356-8241-62ea5e1c0256_Name">
    <vt:lpwstr>ESA UNCLASSIFIED – For ESA Official Use Only</vt:lpwstr>
  </property>
  <property fmtid="{D5CDD505-2E9C-101B-9397-08002B2CF9AE}" pid="7" name="MSIP_Label_3976fa30-1907-4356-8241-62ea5e1c0256_SiteId">
    <vt:lpwstr>9a5cacd0-2bef-4dd7-ac5c-7ebe1f54f495</vt:lpwstr>
  </property>
  <property fmtid="{D5CDD505-2E9C-101B-9397-08002B2CF9AE}" pid="8" name="MSIP_Label_3976fa30-1907-4356-8241-62ea5e1c0256_ActionId">
    <vt:lpwstr>184aaf29-f17c-47c7-87c4-0f96f0b08fdb</vt:lpwstr>
  </property>
  <property fmtid="{D5CDD505-2E9C-101B-9397-08002B2CF9AE}" pid="9" name="MSIP_Label_3976fa30-1907-4356-8241-62ea5e1c0256_ContentBits">
    <vt:lpwstr>0</vt:lpwstr>
  </property>
</Properties>
</file>