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22"/>
  </p:notesMasterIdLst>
  <p:handoutMasterIdLst>
    <p:handoutMasterId r:id="rId23"/>
  </p:handoutMasterIdLst>
  <p:sldIdLst>
    <p:sldId id="378" r:id="rId6"/>
    <p:sldId id="404" r:id="rId7"/>
    <p:sldId id="383" r:id="rId8"/>
    <p:sldId id="401" r:id="rId9"/>
    <p:sldId id="399" r:id="rId10"/>
    <p:sldId id="400" r:id="rId11"/>
    <p:sldId id="412" r:id="rId12"/>
    <p:sldId id="402" r:id="rId13"/>
    <p:sldId id="403" r:id="rId14"/>
    <p:sldId id="405" r:id="rId15"/>
    <p:sldId id="406" r:id="rId16"/>
    <p:sldId id="407" r:id="rId17"/>
    <p:sldId id="408" r:id="rId18"/>
    <p:sldId id="409" r:id="rId19"/>
    <p:sldId id="410" r:id="rId20"/>
    <p:sldId id="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" id="{2B691B46-BA1F-2749-AC23-20DEED03C3E9}">
          <p14:sldIdLst>
            <p14:sldId id="378"/>
            <p14:sldId id="404"/>
            <p14:sldId id="383"/>
            <p14:sldId id="401"/>
            <p14:sldId id="399"/>
            <p14:sldId id="400"/>
            <p14:sldId id="412"/>
            <p14:sldId id="402"/>
            <p14:sldId id="403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31A1"/>
    <a:srgbClr val="EAF1FC"/>
    <a:srgbClr val="A9AABC"/>
    <a:srgbClr val="00535C"/>
    <a:srgbClr val="3366CC"/>
    <a:srgbClr val="03658B"/>
    <a:srgbClr val="63666A"/>
    <a:srgbClr val="0032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8"/>
    <p:restoredTop sz="94640"/>
  </p:normalViewPr>
  <p:slideViewPr>
    <p:cSldViewPr snapToGrid="0">
      <p:cViewPr varScale="1">
        <p:scale>
          <a:sx n="79" d="100"/>
          <a:sy n="79" d="100"/>
        </p:scale>
        <p:origin x="240" y="904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LLNL-PRES-2004488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Ice</a:t>
            </a:r>
            <a:endParaRPr lang="en-US" sz="900" b="0" i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Ice</a:t>
            </a:r>
            <a:endParaRPr lang="en-US" sz="900" b="0" i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E48297-46D6-1DB3-1066-7312E5751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5929" y="5426637"/>
            <a:ext cx="4306957" cy="483067"/>
          </a:xfrm>
        </p:spPr>
        <p:txBody>
          <a:bodyPr/>
          <a:lstStyle/>
          <a:p>
            <a:r>
              <a:rPr lang="en-US" sz="1800" dirty="0"/>
              <a:t>Apophis T-4 Years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E2C4C41-7283-C16B-135F-97B0E3659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71" y="3593593"/>
            <a:ext cx="9144000" cy="1084442"/>
          </a:xfrm>
        </p:spPr>
        <p:txBody>
          <a:bodyPr/>
          <a:lstStyle/>
          <a:p>
            <a:r>
              <a:rPr lang="en-US" sz="2400" dirty="0"/>
              <a:t>Nathan </a:t>
            </a:r>
            <a:r>
              <a:rPr lang="en-US" sz="2400" dirty="0" err="1"/>
              <a:t>Golovich</a:t>
            </a:r>
            <a:r>
              <a:rPr lang="en-US" sz="2400" dirty="0"/>
              <a:t>, Alex Geringer-Sameth, LLNL Space Science and Security Program</a:t>
            </a:r>
          </a:p>
          <a:p>
            <a:r>
              <a:rPr lang="en-US" sz="2400" dirty="0"/>
              <a:t>Lawrence Livermore National Laboratory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A75D9F-B3EA-4508-C4F9-9D63CDF62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19" y="1453350"/>
            <a:ext cx="10960361" cy="1826351"/>
          </a:xfrm>
        </p:spPr>
        <p:txBody>
          <a:bodyPr/>
          <a:lstStyle/>
          <a:p>
            <a:r>
              <a:rPr lang="en-US" dirty="0"/>
              <a:t>NEO Follow up with RA’s CATS</a:t>
            </a:r>
          </a:p>
        </p:txBody>
      </p:sp>
    </p:spTree>
    <p:extLst>
      <p:ext uri="{BB962C8B-B14F-4D97-AF65-F5344CB8AC3E}">
        <p14:creationId xmlns:p14="http://schemas.microsoft.com/office/powerpoint/2010/main" val="10108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E7A9-FA82-01E5-29F6-5706A48B0B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39470" y="1641639"/>
            <a:ext cx="5280329" cy="4182892"/>
          </a:xfrm>
        </p:spPr>
        <p:txBody>
          <a:bodyPr/>
          <a:lstStyle/>
          <a:p>
            <a:r>
              <a:rPr lang="en-US" sz="2000" dirty="0"/>
              <a:t>Asteroids with more than 3 observations in a rolling 28-day window were identified as Rubin alerted objects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2D433-E440-395A-DBAB-1E2010A1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Rubin </a:t>
            </a:r>
            <a:r>
              <a:rPr lang="en-US" dirty="0" err="1"/>
              <a:t>OpSim</a:t>
            </a:r>
            <a:r>
              <a:rPr lang="en-US" dirty="0"/>
              <a:t> and Alert Simulation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B4B333-DA00-FE5F-6576-2F4040D8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8" y="2698699"/>
            <a:ext cx="4475881" cy="35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B7E239-9259-518F-3836-E02604DD1851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2093119"/>
            <a:ext cx="5270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6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CAEA-58BF-1C17-F686-8CBD4ECC5A5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/>
              <a:t>27000 alerts within a year centered on Apophis’s flyby</a:t>
            </a:r>
          </a:p>
          <a:p>
            <a:r>
              <a:rPr lang="en-US" sz="2400" dirty="0"/>
              <a:t>~2500 were brighter than 22</a:t>
            </a:r>
            <a:r>
              <a:rPr lang="en-US" sz="2400" baseline="30000" dirty="0"/>
              <a:t>nd</a:t>
            </a:r>
            <a:r>
              <a:rPr lang="en-US" sz="2400" dirty="0"/>
              <a:t> magnitude (filter agnostic)</a:t>
            </a:r>
          </a:p>
          <a:p>
            <a:r>
              <a:rPr lang="en-US" sz="2400" dirty="0"/>
              <a:t>Ra’s CATS 25 cm apertures are sensitive to 22</a:t>
            </a:r>
            <a:r>
              <a:rPr lang="en-US" sz="2400" baseline="30000" dirty="0"/>
              <a:t>nd</a:t>
            </a:r>
            <a:r>
              <a:rPr lang="en-US" sz="2400" dirty="0"/>
              <a:t> magnitude in ~100 second exposure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6E86F-07C5-D8A4-C89B-BE4AA472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Rubin </a:t>
            </a:r>
            <a:r>
              <a:rPr lang="en-US" dirty="0" err="1"/>
              <a:t>OpSim</a:t>
            </a:r>
            <a:r>
              <a:rPr lang="en-US" dirty="0"/>
              <a:t> and Alert Simulation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FDA455-A6C3-93AB-3688-CD8B196E1984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3590"/>
            <a:ext cx="5280025" cy="40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6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F0AC-20AC-BA4D-C376-05338FD070B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2500 objects were propagated for an additional 100k days</a:t>
            </a:r>
          </a:p>
          <a:p>
            <a:r>
              <a:rPr lang="en-US" dirty="0"/>
              <a:t>The closest approaches were often during the time of the Rubin alert, but not always</a:t>
            </a:r>
          </a:p>
          <a:p>
            <a:r>
              <a:rPr lang="en-US" dirty="0"/>
              <a:t>Aten asteroids are often only observed in one lunation by Rubin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641416-339B-0488-9978-88F0EC35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tracking performance estimation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0CBA07-1BA9-8FFF-D75A-8AC598E87778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3627"/>
            <a:ext cx="5280025" cy="41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A3D8C4-65FC-B358-AD63-E54AEA6E5F95}"/>
              </a:ext>
            </a:extLst>
          </p:cNvPr>
          <p:cNvSpPr/>
          <p:nvPr/>
        </p:nvSpPr>
        <p:spPr>
          <a:xfrm>
            <a:off x="7763774" y="5382883"/>
            <a:ext cx="379562" cy="2760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049CF-BA1F-35A5-A29C-12F8D64612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Estimate expected uncertainty of the orbital elements given a set of observations of the true orbit and their respective astrometric centroid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5675B-EFD0-0038-4C46-A268ED6790A9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en-US" dirty="0"/>
                  <a:t>Fisher information matrix analysis: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𝜕𝜇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are the mean and covariance of the orbital elements given </a:t>
                </a:r>
                <a:r>
                  <a:rPr lang="en-US" sz="2000" dirty="0" err="1"/>
                  <a:t>iid</a:t>
                </a:r>
                <a:r>
                  <a:rPr lang="en-US" sz="2000" dirty="0"/>
                  <a:t> Gaussian astrometry data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US" sz="2000" dirty="0"/>
                  <a:t> is the Jacobian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5675B-EFD0-0038-4C46-A268ED679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2"/>
                <a:stretch>
                  <a:fillRect l="-2163" t="-1818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73C349A-0F79-84F3-70AA-05A8789B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tracking performance estimation</a:t>
            </a:r>
          </a:p>
        </p:txBody>
      </p:sp>
    </p:spTree>
    <p:extLst>
      <p:ext uri="{BB962C8B-B14F-4D97-AF65-F5344CB8AC3E}">
        <p14:creationId xmlns:p14="http://schemas.microsoft.com/office/powerpoint/2010/main" val="406839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36BE-CD1B-3B26-8443-0719E97EC20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000" dirty="0"/>
              <a:t>Rubin: assume centroid error = FWHM / SNR</a:t>
            </a:r>
          </a:p>
          <a:p>
            <a:r>
              <a:rPr lang="en-US" sz="2000" dirty="0"/>
              <a:t>Follow up: assuming 100 mas centroid uncertainty</a:t>
            </a:r>
          </a:p>
          <a:p>
            <a:r>
              <a:rPr lang="en-US" sz="2000" dirty="0"/>
              <a:t>Make three estimates of the orbital uncertainty: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Rubin alert data only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Rubin alert data plus binocular observations from 0,180 longitude GEO orbits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Rubin alert data plus ground based follow up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BAC286-4202-C7B3-FA2B-BA340BCB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tracking performance estimation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1B5E53-0C5A-3321-2AD2-4116A68A3EC2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52" y="4156472"/>
            <a:ext cx="5280025" cy="20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CB3C7-7E86-54EF-3E00-85A773BC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61" y="1307148"/>
            <a:ext cx="3677608" cy="27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6D4A-3D07-7DDF-E23C-BDAD1E5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tracking performance estimation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54126A1-BC6B-4351-8158-DDC4F4DDF504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0" y="2159062"/>
            <a:ext cx="4176090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F83116-F006-4D3A-E523-F947337B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33" y="1257144"/>
            <a:ext cx="3953414" cy="31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EA0365E-57C5-5E83-89E2-4E50A62D4811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14" y="1257144"/>
            <a:ext cx="4176090" cy="31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E25C8-6314-F577-E2B2-485F4BB28833}"/>
              </a:ext>
            </a:extLst>
          </p:cNvPr>
          <p:cNvSpPr txBox="1"/>
          <p:nvPr/>
        </p:nvSpPr>
        <p:spPr>
          <a:xfrm>
            <a:off x="5020575" y="4497612"/>
            <a:ext cx="619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Extending arc from 8 to 11 days improves the orbit slightly from the ground, but the binocular observations from GEO greatly shrink the uncertainty</a:t>
            </a:r>
          </a:p>
        </p:txBody>
      </p:sp>
    </p:spTree>
    <p:extLst>
      <p:ext uri="{BB962C8B-B14F-4D97-AF65-F5344CB8AC3E}">
        <p14:creationId xmlns:p14="http://schemas.microsoft.com/office/powerpoint/2010/main" val="128997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8E6F-B7DE-8ABF-A804-9A6C47D79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6AFCA-1912-44AC-054B-113717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more NEO tracking capabilities in the 2020s and 2030s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12DE1-2858-20E0-0488-0C191196C94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Rubin and NEO Surveyor will discover more 2024 YR4 type objects</a:t>
            </a:r>
          </a:p>
          <a:p>
            <a:r>
              <a:rPr lang="en-US" dirty="0"/>
              <a:t>Rapid reduction in orbital uncertainty will benefit all transient astronomy</a:t>
            </a:r>
          </a:p>
          <a:p>
            <a:r>
              <a:rPr lang="en-US" dirty="0"/>
              <a:t>Binocular observations from GEO will add to this capability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5BAB9-2202-320A-CEF5-459132C0FCBE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6909"/>
            <a:ext cx="5280025" cy="41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D5203-B1E5-5802-3488-5D8BD0E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Apophis mission overview and recent updates</a:t>
            </a:r>
          </a:p>
          <a:p>
            <a:r>
              <a:rPr lang="en-US" dirty="0"/>
              <a:t>NEO follow up residual mission </a:t>
            </a:r>
          </a:p>
          <a:p>
            <a:r>
              <a:rPr lang="en-US" dirty="0"/>
              <a:t>Rubin alert simulation</a:t>
            </a:r>
          </a:p>
          <a:p>
            <a:r>
              <a:rPr lang="en-US" dirty="0"/>
              <a:t>Binocular NEO tracking performance estimation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83D812-1CA0-0AA9-E846-D5523561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Overview</a:t>
            </a:r>
          </a:p>
        </p:txBody>
      </p:sp>
    </p:spTree>
    <p:extLst>
      <p:ext uri="{BB962C8B-B14F-4D97-AF65-F5344CB8AC3E}">
        <p14:creationId xmlns:p14="http://schemas.microsoft.com/office/powerpoint/2010/main" val="29697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18A5B-3621-4AA7-6599-53E08A85F56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000" dirty="0"/>
              <a:t>Apophis Flyby with two small satellites in Earth-bound orbits</a:t>
            </a:r>
          </a:p>
          <a:p>
            <a:r>
              <a:rPr lang="en-US" sz="2000" dirty="0"/>
              <a:t>Each will carry a 25 cm wide field of view telescope</a:t>
            </a:r>
          </a:p>
          <a:p>
            <a:r>
              <a:rPr lang="en-US" sz="2000" dirty="0"/>
              <a:t>Earth-bound orbits enable long mission lifetimes and residual mission capabilities</a:t>
            </a:r>
          </a:p>
          <a:p>
            <a:r>
              <a:rPr lang="en-US" sz="2000" dirty="0"/>
              <a:t>GTO and SSTO orbits have been explored and meet mission requirements</a:t>
            </a:r>
          </a:p>
          <a:p>
            <a:r>
              <a:rPr lang="en-US" sz="2000" dirty="0"/>
              <a:t>Other orbits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AF3AB-7553-CE28-8791-8928E5C1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Ra’s CATS: Rapid Characterization of Apophis with Two Satellites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478146-9B40-6845-B161-F39F25DC8CA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74300" y="2058988"/>
            <a:ext cx="4123425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E5C9A-424E-1BD5-0929-26843FDA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Apophis Mission: Resolved imagery during high speed flyby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CF4431-05E9-0315-E519-D333874F201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b="11454"/>
          <a:stretch/>
        </p:blipFill>
        <p:spPr>
          <a:xfrm rot="10800000">
            <a:off x="7423791" y="1688045"/>
            <a:ext cx="3068377" cy="2716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407F3-2FFD-A4BB-6F35-6B3734C2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430" y="4451377"/>
            <a:ext cx="4989100" cy="168717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469F70DB-0777-2D31-80CE-B4903937AD9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739470" y="1791222"/>
            <a:ext cx="4896480" cy="275835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ACE9C1-966B-A21E-AFAB-31990499AFEA}"/>
              </a:ext>
            </a:extLst>
          </p:cNvPr>
          <p:cNvSpPr txBox="1"/>
          <p:nvPr/>
        </p:nvSpPr>
        <p:spPr>
          <a:xfrm>
            <a:off x="1265346" y="4699155"/>
            <a:ext cx="364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 transit will require inclined GTO-like orbit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EFA91-D36F-CECE-DC63-5D87CF16936F}"/>
              </a:ext>
            </a:extLst>
          </p:cNvPr>
          <p:cNvSpPr txBox="1"/>
          <p:nvPr/>
        </p:nvSpPr>
        <p:spPr>
          <a:xfrm>
            <a:off x="10926654" y="519532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few 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EC0C1-F535-7465-9585-5D20B32D7F5D}"/>
              </a:ext>
            </a:extLst>
          </p:cNvPr>
          <p:cNvSpPr txBox="1"/>
          <p:nvPr/>
        </p:nvSpPr>
        <p:spPr>
          <a:xfrm>
            <a:off x="750782" y="4241955"/>
            <a:ext cx="2896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Credit: Ece Turhal (my non-physicist spouse)</a:t>
            </a:r>
          </a:p>
        </p:txBody>
      </p:sp>
    </p:spTree>
    <p:extLst>
      <p:ext uri="{BB962C8B-B14F-4D97-AF65-F5344CB8AC3E}">
        <p14:creationId xmlns:p14="http://schemas.microsoft.com/office/powerpoint/2010/main" val="193317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F29C-01AD-DDEA-ED32-A40BA05704D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Apophis crosses equatorial plane ~2 hours before perigee</a:t>
            </a:r>
          </a:p>
          <a:p>
            <a:r>
              <a:rPr lang="en-US" dirty="0"/>
              <a:t>Impulse Space: yearly GEO rideshare program with hosted payload potential (likely others)</a:t>
            </a:r>
          </a:p>
          <a:p>
            <a:r>
              <a:rPr lang="en-US" dirty="0"/>
              <a:t>Impulse MIRA payload has enough </a:t>
            </a:r>
            <a:r>
              <a:rPr lang="en-US" dirty="0" err="1"/>
              <a:t>Δv</a:t>
            </a:r>
            <a:r>
              <a:rPr lang="en-US" dirty="0"/>
              <a:t> for end-of-primary mission maneuver to GEO+11000 km altitude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B82D2-A0A6-CAD2-5EDA-873FAF28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payloads on GEO missions offer earlier flyby than inclined GTO or SSTO orbits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59DA9-D6A2-1823-887A-193509B32FF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l="9918" t="19959" r="12312" b="13928"/>
          <a:stretch/>
        </p:blipFill>
        <p:spPr>
          <a:xfrm>
            <a:off x="6096000" y="2124266"/>
            <a:ext cx="5280025" cy="2406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C711F-9FA4-B341-96B3-A7D5F4EDDFD0}"/>
              </a:ext>
            </a:extLst>
          </p:cNvPr>
          <p:cNvSpPr txBox="1"/>
          <p:nvPr/>
        </p:nvSpPr>
        <p:spPr>
          <a:xfrm>
            <a:off x="6096000" y="4766319"/>
            <a:ext cx="528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11,000 km apogee raise from GEO offers hosted payload options</a:t>
            </a:r>
          </a:p>
          <a:p>
            <a:r>
              <a:rPr lang="en-US" sz="1400" dirty="0"/>
              <a:t>350 m/s maneuver from GEO</a:t>
            </a:r>
          </a:p>
          <a:p>
            <a:endParaRPr lang="en-US" sz="1400" dirty="0"/>
          </a:p>
          <a:p>
            <a:r>
              <a:rPr lang="en-US" sz="1400" dirty="0"/>
              <a:t>We are exploring MIRA rideshare opportunities for 2026-2028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63EBC2-7FBB-7C11-CDFC-B5B3D4BC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877" y="1302615"/>
            <a:ext cx="1513148" cy="7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4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FEB49-C947-FA52-0B46-303E7BFE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Earth-bound Apophis flyby options</a:t>
            </a:r>
          </a:p>
        </p:txBody>
      </p:sp>
      <p:pic>
        <p:nvPicPr>
          <p:cNvPr id="5" name="Impulse — 3x Apophis Fly Bys">
            <a:hlinkClick r:id="" action="ppaction://media"/>
            <a:extLst>
              <a:ext uri="{FF2B5EF4-FFF2-40B4-BE49-F238E27FC236}">
                <a16:creationId xmlns:a16="http://schemas.microsoft.com/office/drawing/2014/main" id="{65BCE104-2551-ECB3-9466-A139C4C9BAEF}"/>
              </a:ext>
            </a:extLst>
          </p:cNvPr>
          <p:cNvPicPr>
            <a:picLocks noGrp="1" noChangeAspect="1"/>
          </p:cNvPicPr>
          <p:nvPr>
            <p:ph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5627" y="1302913"/>
            <a:ext cx="8780745" cy="49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5B407-597B-F5D1-B852-45DA39F2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35" y="2916139"/>
            <a:ext cx="10614329" cy="1025721"/>
          </a:xfrm>
        </p:spPr>
        <p:txBody>
          <a:bodyPr/>
          <a:lstStyle/>
          <a:p>
            <a:r>
              <a:rPr lang="en-US" sz="3200" dirty="0"/>
              <a:t>RA’s CATS will have substantial residual capabilities for transient astronomy in the era of Rubin/NEO Surveyor</a:t>
            </a:r>
          </a:p>
        </p:txBody>
      </p:sp>
    </p:spTree>
    <p:extLst>
      <p:ext uri="{BB962C8B-B14F-4D97-AF65-F5344CB8AC3E}">
        <p14:creationId xmlns:p14="http://schemas.microsoft.com/office/powerpoint/2010/main" val="203088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E967-16E5-5C7D-7222-B7FDDE865EF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Residual mission capability offers more for planetary defense and solar system science</a:t>
            </a:r>
          </a:p>
          <a:p>
            <a:r>
              <a:rPr lang="en-US" dirty="0"/>
              <a:t>2029 will be a time of numerous NEO discoveries with Rubin and NEO Surveyor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94B11-CA8B-1B8B-AB92-2CAA8D89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Ra’s CATS ~ 1 year mission lifetime will offer space-based follow up of Rubin and NEO Surveyor discoveries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BA6F5F-0BB7-59B1-F143-214B42830D2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19799" y="2571767"/>
            <a:ext cx="5877464" cy="3670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B1BCC9-9077-AFE9-1A0D-41CF885F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080" y="1174661"/>
            <a:ext cx="1252183" cy="13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DE11A7-430B-FC18-054D-D87DA3524C3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 err="1"/>
              <a:t>Granvik</a:t>
            </a:r>
            <a:r>
              <a:rPr lang="en-US" sz="2400" dirty="0"/>
              <a:t> orbits were propagated for 10-years and compared with Rubin pointing and sensitivity </a:t>
            </a:r>
          </a:p>
          <a:p>
            <a:pPr lvl="1"/>
            <a:r>
              <a:rPr lang="en-US" sz="2000" dirty="0"/>
              <a:t>For each simulated NEO:</a:t>
            </a:r>
          </a:p>
          <a:p>
            <a:pPr lvl="2"/>
            <a:r>
              <a:rPr lang="en-US" sz="1800" dirty="0"/>
              <a:t>Exposures that contained the object were identified</a:t>
            </a:r>
          </a:p>
          <a:p>
            <a:pPr lvl="2"/>
            <a:r>
              <a:rPr lang="en-US" sz="1800" dirty="0"/>
              <a:t>Detection was identified if NEO was brighter than 5𝜎 detection threshold from </a:t>
            </a:r>
            <a:r>
              <a:rPr lang="en-US" sz="1800" dirty="0" err="1"/>
              <a:t>OpSim</a:t>
            </a:r>
            <a:endParaRPr lang="en-US" sz="1800" dirty="0"/>
          </a:p>
          <a:p>
            <a:pPr lvl="2"/>
            <a:r>
              <a:rPr lang="en-US" sz="1800" dirty="0"/>
              <a:t>C/S type colors were assumed to convert V-band to </a:t>
            </a:r>
            <a:r>
              <a:rPr lang="en-US" sz="1800" dirty="0" err="1"/>
              <a:t>ugrizy</a:t>
            </a:r>
            <a:r>
              <a:rPr lang="en-US" sz="1800" dirty="0"/>
              <a:t> Rubin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ABDE-3CAB-AFEB-1E9D-E43AC71CB00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Rubin Operations Simulation</a:t>
            </a:r>
          </a:p>
          <a:p>
            <a:pPr lvl="1"/>
            <a:r>
              <a:rPr lang="en-US" dirty="0"/>
              <a:t>Full 10-year survey metadata including realistic weather and seeing conditions, filter usage, slewing and pointing timings</a:t>
            </a:r>
          </a:p>
          <a:p>
            <a:r>
              <a:rPr lang="en-US" dirty="0" err="1"/>
              <a:t>Granvik</a:t>
            </a:r>
            <a:r>
              <a:rPr lang="en-US" dirty="0"/>
              <a:t> NEO simulated catalog</a:t>
            </a:r>
          </a:p>
          <a:p>
            <a:pPr lvl="1"/>
            <a:r>
              <a:rPr lang="en-US" dirty="0"/>
              <a:t>800k NEOs (H&lt;25)</a:t>
            </a:r>
          </a:p>
          <a:p>
            <a:pPr lvl="1"/>
            <a:r>
              <a:rPr lang="en-US" dirty="0"/>
              <a:t>C/S type was randomly assigned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136E24-3D2F-F990-48E3-4E19EDE2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Rubin </a:t>
            </a:r>
            <a:r>
              <a:rPr lang="en-US" dirty="0" err="1"/>
              <a:t>OpSim</a:t>
            </a:r>
            <a:r>
              <a:rPr lang="en-US" dirty="0"/>
              <a:t> and Alert Simulation</a:t>
            </a:r>
          </a:p>
        </p:txBody>
      </p:sp>
    </p:spTree>
    <p:extLst>
      <p:ext uri="{BB962C8B-B14F-4D97-AF65-F5344CB8AC3E}">
        <p14:creationId xmlns:p14="http://schemas.microsoft.com/office/powerpoint/2010/main" val="195565351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84D85146-E095-EC40-87B7-7FF6588318BB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EFBBE62B-2702-F542-8EF6-7C64180AE1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74EDC0-542C-4316-BAE8-CCB5B20E4B3F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1fcefbb1-3cd4-4f76-bca8-277149e9cb2e"/>
    <ds:schemaRef ds:uri="http://schemas.microsoft.com/office/infopath/2007/PartnerControls"/>
    <ds:schemaRef ds:uri="http://schemas.openxmlformats.org/package/2006/metadata/core-properties"/>
    <ds:schemaRef ds:uri="16def0d5-3fd6-4c70-b9c9-54c2f38dbc03"/>
  </ds:schemaRefs>
</ds:datastoreItem>
</file>

<file path=customXml/itemProps3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33760</TotalTime>
  <Words>660</Words>
  <Application>Microsoft Macintosh PowerPoint</Application>
  <PresentationFormat>Widescreen</PresentationFormat>
  <Paragraphs>72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Aptos Light</vt:lpstr>
      <vt:lpstr>Aptos SemiBold</vt:lpstr>
      <vt:lpstr>Arial</vt:lpstr>
      <vt:lpstr>Calibri</vt:lpstr>
      <vt:lpstr>Cambria Math</vt:lpstr>
      <vt:lpstr>Helvetica</vt:lpstr>
      <vt:lpstr>White</vt:lpstr>
      <vt:lpstr>Elemental Navy</vt:lpstr>
      <vt:lpstr>NEO Follow up with RA’s CATS</vt:lpstr>
      <vt:lpstr>Talk Overview</vt:lpstr>
      <vt:lpstr>Ra’s CATS: Rapid Characterization of Apophis with Two Satellites</vt:lpstr>
      <vt:lpstr>Primary Apophis Mission: Resolved imagery during high speed flyby</vt:lpstr>
      <vt:lpstr>Hosted payloads on GEO missions offer earlier flyby than inclined GTO or SSTO orbits</vt:lpstr>
      <vt:lpstr>Earth-bound Apophis flyby options</vt:lpstr>
      <vt:lpstr>RA’s CATS will have substantial residual capabilities for transient astronomy in the era of Rubin/NEO Surveyor</vt:lpstr>
      <vt:lpstr>Ra’s CATS ~ 1 year mission lifetime will offer space-based follow up of Rubin and NEO Surveyor discoveries</vt:lpstr>
      <vt:lpstr>Rubin OpSim and Alert Simulation</vt:lpstr>
      <vt:lpstr>Rubin OpSim and Alert Simulation</vt:lpstr>
      <vt:lpstr>Rubin OpSim and Alert Simulation</vt:lpstr>
      <vt:lpstr>NEO tracking performance estimation</vt:lpstr>
      <vt:lpstr>NEO tracking performance estimation</vt:lpstr>
      <vt:lpstr>NEO tracking performance estimation</vt:lpstr>
      <vt:lpstr>NEO tracking performance estimation</vt:lpstr>
      <vt:lpstr>Need for more NEO tracking capabilities in the 2020s and 2030s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Geringer-Sameth, Alex</dc:creator>
  <cp:keywords/>
  <dc:description/>
  <cp:lastModifiedBy>Golovich, Nate</cp:lastModifiedBy>
  <cp:revision>9</cp:revision>
  <dcterms:created xsi:type="dcterms:W3CDTF">2025-03-21T22:03:42Z</dcterms:created>
  <dcterms:modified xsi:type="dcterms:W3CDTF">2025-04-30T00:02:36Z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