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96" r:id="rId1"/>
  </p:sldMasterIdLst>
  <p:notesMasterIdLst>
    <p:notesMasterId r:id="rId15"/>
  </p:notesMasterIdLst>
  <p:handoutMasterIdLst>
    <p:handoutMasterId r:id="rId16"/>
  </p:handoutMasterIdLst>
  <p:sldIdLst>
    <p:sldId id="256" r:id="rId2"/>
    <p:sldId id="392" r:id="rId3"/>
    <p:sldId id="360" r:id="rId4"/>
    <p:sldId id="390" r:id="rId5"/>
    <p:sldId id="381" r:id="rId6"/>
    <p:sldId id="382" r:id="rId7"/>
    <p:sldId id="388" r:id="rId8"/>
    <p:sldId id="347" r:id="rId9"/>
    <p:sldId id="369" r:id="rId10"/>
    <p:sldId id="374" r:id="rId11"/>
    <p:sldId id="391" r:id="rId12"/>
    <p:sldId id="393" r:id="rId13"/>
    <p:sldId id="375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9933"/>
    <a:srgbClr val="FF7782"/>
    <a:srgbClr val="66CC00"/>
    <a:srgbClr val="33FF00"/>
    <a:srgbClr val="C9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93836" autoAdjust="0"/>
  </p:normalViewPr>
  <p:slideViewPr>
    <p:cSldViewPr snapToGrid="0" snapToObjects="1">
      <p:cViewPr varScale="1">
        <p:scale>
          <a:sx n="159" d="100"/>
          <a:sy n="159" d="100"/>
        </p:scale>
        <p:origin x="960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6EE6E-92A0-454B-B1B4-1BC92447BBB8}" type="datetimeFigureOut">
              <a:rPr lang="en-US" smtClean="0"/>
              <a:t>4/24/25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8510E-FC2A-BE48-BEE3-93CF4D5B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26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CA5DF-539A-D441-98EF-DA19109D46C1}" type="datetimeFigureOut">
              <a:rPr lang="en-US" smtClean="0"/>
              <a:t>4/24/25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C41D5-279D-E146-B24F-4A1A2BC08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735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C41D5-279D-E146-B24F-4A1A2BC08F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32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6/25/14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Granvik: NEO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926C-929A-3C43-9E09-8F2D242B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1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6/25/14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Granvik: NEO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926C-929A-3C43-9E09-8F2D242B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1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6/25/14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Granvik: NEO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926C-929A-3C43-9E09-8F2D242B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5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6/25/14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Granvik: NEO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926C-929A-3C43-9E09-8F2D242B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4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6/25/14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Granvik: NEO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926C-929A-3C43-9E09-8F2D242B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4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6/25/14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Granvik: NEO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926C-929A-3C43-9E09-8F2D242B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6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6/25/14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Granvik: NEO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926C-929A-3C43-9E09-8F2D242B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3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6/25/14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Granvik: NEO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926C-929A-3C43-9E09-8F2D242B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7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6/25/14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Granvik: NEO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926C-929A-3C43-9E09-8F2D242B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6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6/25/14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Granvik: NEO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926C-929A-3C43-9E09-8F2D242B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9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6/25/14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Granvik: NEO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8926C-929A-3C43-9E09-8F2D242B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4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6/25/14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Granvik: NEO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8926C-929A-3C43-9E09-8F2D242B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1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em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530" y="773262"/>
            <a:ext cx="8540936" cy="11025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Tidal disruptions increase the number of asteroids on Earth-crossing orbits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170" y="2256429"/>
            <a:ext cx="7710828" cy="2944906"/>
          </a:xfrm>
        </p:spPr>
        <p:txBody>
          <a:bodyPr>
            <a:normAutofit fontScale="85000" lnSpcReduction="20000"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Mikael Granvik</a:t>
            </a:r>
          </a:p>
          <a:p>
            <a:r>
              <a:rPr lang="en-US" dirty="0" err="1">
                <a:solidFill>
                  <a:schemeClr val="bg1"/>
                </a:solidFill>
              </a:rPr>
              <a:t>Luleå</a:t>
            </a:r>
            <a:r>
              <a:rPr lang="en-US" dirty="0">
                <a:solidFill>
                  <a:schemeClr val="bg1"/>
                </a:solidFill>
              </a:rPr>
              <a:t> University of Technology, Sweden</a:t>
            </a:r>
          </a:p>
          <a:p>
            <a:r>
              <a:rPr lang="en-US" dirty="0">
                <a:solidFill>
                  <a:schemeClr val="bg1"/>
                </a:solidFill>
              </a:rPr>
              <a:t>University of Helsinki, Finland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In collaboration with</a:t>
            </a:r>
          </a:p>
          <a:p>
            <a:r>
              <a:rPr lang="en-US" b="1" dirty="0">
                <a:solidFill>
                  <a:schemeClr val="bg1"/>
                </a:solidFill>
              </a:rPr>
              <a:t>Kevin Walsh</a:t>
            </a:r>
          </a:p>
          <a:p>
            <a:r>
              <a:rPr lang="en-US" dirty="0">
                <a:solidFill>
                  <a:schemeClr val="bg1"/>
                </a:solidFill>
              </a:rPr>
              <a:t>Southwest Research Institute, Boulder, CO, USA</a:t>
            </a:r>
          </a:p>
        </p:txBody>
      </p:sp>
    </p:spTree>
    <p:extLst>
      <p:ext uri="{BB962C8B-B14F-4D97-AF65-F5344CB8AC3E}">
        <p14:creationId xmlns:p14="http://schemas.microsoft.com/office/powerpoint/2010/main" val="3812926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00" y="173965"/>
            <a:ext cx="8834363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Population fits improve when accounting for tidal disruption at Venus and at the Earth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F6F48-A67E-714F-9554-B7548B465D8F}"/>
              </a:ext>
            </a:extLst>
          </p:cNvPr>
          <p:cNvSpPr txBox="1"/>
          <p:nvPr/>
        </p:nvSpPr>
        <p:spPr>
          <a:xfrm>
            <a:off x="301029" y="1863927"/>
            <a:ext cx="1564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Granvik &amp; Walsh 2024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61181C-DDE5-C363-719A-720F39002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453" y="1130449"/>
            <a:ext cx="5139094" cy="38390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68CE86-382B-862A-1BD7-F2F47E11DAAC}"/>
              </a:ext>
            </a:extLst>
          </p:cNvPr>
          <p:cNvSpPr txBox="1"/>
          <p:nvPr/>
        </p:nvSpPr>
        <p:spPr>
          <a:xfrm>
            <a:off x="4226915" y="3893635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Apophis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E479E4-D2D3-CA2D-512E-B7E78D5B99E5}"/>
              </a:ext>
            </a:extLst>
          </p:cNvPr>
          <p:cNvCxnSpPr>
            <a:cxnSpLocks/>
          </p:cNvCxnSpPr>
          <p:nvPr/>
        </p:nvCxnSpPr>
        <p:spPr>
          <a:xfrm flipV="1">
            <a:off x="5255579" y="1171855"/>
            <a:ext cx="0" cy="332912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1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1E557-2977-D86B-34DE-075D56FD6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3666"/>
            <a:ext cx="8229600" cy="857250"/>
          </a:xfrm>
        </p:spPr>
        <p:txBody>
          <a:bodyPr/>
          <a:lstStyle/>
          <a:p>
            <a:r>
              <a:rPr lang="en-FI" dirty="0">
                <a:solidFill>
                  <a:schemeClr val="bg1"/>
                </a:solidFill>
              </a:rPr>
              <a:t>Largest TD fragments could be </a:t>
            </a:r>
            <a:br>
              <a:rPr lang="en-FI" dirty="0">
                <a:solidFill>
                  <a:schemeClr val="bg1"/>
                </a:solidFill>
              </a:rPr>
            </a:br>
            <a:r>
              <a:rPr lang="en-FI" dirty="0">
                <a:solidFill>
                  <a:schemeClr val="bg1"/>
                </a:solidFill>
              </a:rPr>
              <a:t>several hundred meters in diameter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7C736F-4812-96C0-141C-08B0058F9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595" y="989432"/>
            <a:ext cx="5340809" cy="39895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5CC2D1-5320-F2FC-9174-6A82DFF98FE6}"/>
              </a:ext>
            </a:extLst>
          </p:cNvPr>
          <p:cNvSpPr txBox="1"/>
          <p:nvPr/>
        </p:nvSpPr>
        <p:spPr>
          <a:xfrm rot="16200000">
            <a:off x="6682297" y="2845692"/>
            <a:ext cx="1656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Granvik &amp; Walsh (2024)</a:t>
            </a:r>
            <a:endParaRPr lang="en-US" sz="1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5E8F83B-2A50-A596-DDEF-6AF1832580B2}"/>
              </a:ext>
            </a:extLst>
          </p:cNvPr>
          <p:cNvSpPr/>
          <p:nvPr/>
        </p:nvSpPr>
        <p:spPr>
          <a:xfrm>
            <a:off x="2974715" y="3908813"/>
            <a:ext cx="1224500" cy="214685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12766-16EA-B0BA-8C5E-2300B85556BF}"/>
              </a:ext>
            </a:extLst>
          </p:cNvPr>
          <p:cNvSpPr txBox="1"/>
          <p:nvPr/>
        </p:nvSpPr>
        <p:spPr>
          <a:xfrm>
            <a:off x="4280183" y="3831489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Apophis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01731E-08A4-A4E5-BC61-4ED735351D38}"/>
              </a:ext>
            </a:extLst>
          </p:cNvPr>
          <p:cNvCxnSpPr>
            <a:cxnSpLocks/>
          </p:cNvCxnSpPr>
          <p:nvPr/>
        </p:nvCxnSpPr>
        <p:spPr>
          <a:xfrm flipV="1">
            <a:off x="5308847" y="1109709"/>
            <a:ext cx="0" cy="332912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80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4D6B0-52BC-D0BF-C2DA-FAE2BD8E2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303"/>
            <a:ext cx="8229600" cy="857250"/>
          </a:xfrm>
        </p:spPr>
        <p:txBody>
          <a:bodyPr/>
          <a:lstStyle/>
          <a:p>
            <a:r>
              <a:rPr lang="en-FI" dirty="0">
                <a:solidFill>
                  <a:schemeClr val="bg1"/>
                </a:solidFill>
              </a:rPr>
              <a:t>Independent confirmation of tidal disruptions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ADC261-D33E-9E73-87EE-BEDB461A3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77" y="894553"/>
            <a:ext cx="2793999" cy="39961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2018D9-38CA-16AF-BDCE-25CF42B14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685" y="892421"/>
            <a:ext cx="3088076" cy="40004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343571-25FF-52DC-6B52-2A2E9AB3D972}"/>
              </a:ext>
            </a:extLst>
          </p:cNvPr>
          <p:cNvSpPr txBox="1"/>
          <p:nvPr/>
        </p:nvSpPr>
        <p:spPr>
          <a:xfrm>
            <a:off x="181176" y="1393794"/>
            <a:ext cx="1676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400" dirty="0">
                <a:solidFill>
                  <a:schemeClr val="bg1"/>
                </a:solidFill>
              </a:rPr>
              <a:t>Nesvorny et al. 2024</a:t>
            </a:r>
          </a:p>
        </p:txBody>
      </p:sp>
    </p:spTree>
    <p:extLst>
      <p:ext uri="{BB962C8B-B14F-4D97-AF65-F5344CB8AC3E}">
        <p14:creationId xmlns:p14="http://schemas.microsoft.com/office/powerpoint/2010/main" val="3162377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53" y="1224004"/>
            <a:ext cx="8344894" cy="3643313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Current NEA orbit models predict </a:t>
            </a:r>
            <a:r>
              <a:rPr lang="en-US" sz="2100" b="1" dirty="0">
                <a:solidFill>
                  <a:schemeClr val="bg1"/>
                </a:solidFill>
              </a:rPr>
              <a:t>too few</a:t>
            </a:r>
            <a:r>
              <a:rPr lang="en-US" sz="2100" i="1" dirty="0">
                <a:solidFill>
                  <a:schemeClr val="bg1"/>
                </a:solidFill>
              </a:rPr>
              <a:t> </a:t>
            </a:r>
            <a:r>
              <a:rPr lang="en-US" sz="2100" dirty="0">
                <a:solidFill>
                  <a:schemeClr val="bg1"/>
                </a:solidFill>
              </a:rPr>
              <a:t>asteroids with </a:t>
            </a:r>
            <a:r>
              <a:rPr lang="en-US" sz="2100" i="1" dirty="0">
                <a:solidFill>
                  <a:schemeClr val="bg1"/>
                </a:solidFill>
              </a:rPr>
              <a:t>q </a:t>
            </a:r>
            <a:r>
              <a:rPr lang="en-US" sz="2100" dirty="0">
                <a:solidFill>
                  <a:schemeClr val="bg1"/>
                </a:solidFill>
              </a:rPr>
              <a:t>or</a:t>
            </a:r>
            <a:r>
              <a:rPr lang="en-US" sz="2100" i="1" dirty="0">
                <a:solidFill>
                  <a:schemeClr val="bg1"/>
                </a:solidFill>
              </a:rPr>
              <a:t> Q </a:t>
            </a:r>
            <a:r>
              <a:rPr lang="en-US" sz="2100" dirty="0">
                <a:solidFill>
                  <a:schemeClr val="bg1"/>
                </a:solidFill>
              </a:rPr>
              <a:t>coinciding with the semimajor axes of Earth and Venus.</a:t>
            </a:r>
          </a:p>
          <a:p>
            <a:r>
              <a:rPr lang="en-US" sz="2100" dirty="0">
                <a:solidFill>
                  <a:schemeClr val="bg1"/>
                </a:solidFill>
              </a:rPr>
              <a:t>To the best of our knowledge this is the first piece of quantitative evidence on the population level presented in support of tidal disruption of NEAs as a result of close encounters with terrestrial planets.</a:t>
            </a:r>
          </a:p>
          <a:p>
            <a:r>
              <a:rPr lang="en-US" sz="2100" dirty="0">
                <a:solidFill>
                  <a:schemeClr val="bg1"/>
                </a:solidFill>
              </a:rPr>
              <a:t>Apophis orbit and H suggest it </a:t>
            </a:r>
            <a:r>
              <a:rPr lang="en-US" sz="2100" i="1" dirty="0">
                <a:solidFill>
                  <a:schemeClr val="bg1"/>
                </a:solidFill>
              </a:rPr>
              <a:t>may</a:t>
            </a:r>
            <a:r>
              <a:rPr lang="en-US" sz="2100" dirty="0">
                <a:solidFill>
                  <a:schemeClr val="bg1"/>
                </a:solidFill>
              </a:rPr>
              <a:t> be a fragment or re-accumulation of fragments from a tidal-disruption event with terrestrial planets.</a:t>
            </a:r>
          </a:p>
          <a:p>
            <a:r>
              <a:rPr lang="en-US" sz="2100" dirty="0">
                <a:solidFill>
                  <a:schemeClr val="bg1"/>
                </a:solidFill>
              </a:rPr>
              <a:t>Tidal disruptions </a:t>
            </a:r>
            <a:r>
              <a:rPr lang="en-US" sz="2100" i="1" dirty="0">
                <a:solidFill>
                  <a:schemeClr val="bg1"/>
                </a:solidFill>
              </a:rPr>
              <a:t>may</a:t>
            </a:r>
            <a:r>
              <a:rPr lang="en-US" sz="2100" dirty="0">
                <a:solidFill>
                  <a:schemeClr val="bg1"/>
                </a:solidFill>
              </a:rPr>
              <a:t> solve the discrepancy between the impact predictions based on small NEOs and the observed rate of impacts by meter-to-decameter scale objects.</a:t>
            </a:r>
          </a:p>
        </p:txBody>
      </p:sp>
    </p:spTree>
    <p:extLst>
      <p:ext uri="{BB962C8B-B14F-4D97-AF65-F5344CB8AC3E}">
        <p14:creationId xmlns:p14="http://schemas.microsoft.com/office/powerpoint/2010/main" val="1381878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65A6DD8-1245-239D-31CB-1D57BB7ED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220" y="1132617"/>
            <a:ext cx="2748580" cy="35373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9C04A-758E-2CC9-3CF8-6833EDA7A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9368"/>
            <a:ext cx="8229600" cy="857250"/>
          </a:xfrm>
        </p:spPr>
        <p:txBody>
          <a:bodyPr/>
          <a:lstStyle/>
          <a:p>
            <a:r>
              <a:rPr lang="en-FI" dirty="0">
                <a:solidFill>
                  <a:schemeClr val="bg1"/>
                </a:solidFill>
              </a:rPr>
              <a:t>Models underestimate frequency of </a:t>
            </a:r>
            <a:br>
              <a:rPr lang="en-FI" dirty="0">
                <a:solidFill>
                  <a:schemeClr val="bg1"/>
                </a:solidFill>
              </a:rPr>
            </a:br>
            <a:r>
              <a:rPr lang="en-FI" dirty="0">
                <a:solidFill>
                  <a:schemeClr val="bg1"/>
                </a:solidFill>
              </a:rPr>
              <a:t>impacts and close encounters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7EDF3D-EC84-4F82-5FFA-49D2DCBAC163}"/>
              </a:ext>
            </a:extLst>
          </p:cNvPr>
          <p:cNvSpPr txBox="1"/>
          <p:nvPr/>
        </p:nvSpPr>
        <p:spPr>
          <a:xfrm>
            <a:off x="1917681" y="4730372"/>
            <a:ext cx="1539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200" dirty="0">
                <a:solidFill>
                  <a:schemeClr val="bg1"/>
                </a:solidFill>
              </a:rPr>
              <a:t>Harris &amp; Chodas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4A7096-7140-C5FF-A1E0-867B6F213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32617"/>
            <a:ext cx="4460166" cy="35373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CDDBDF-90E7-0F74-6A53-A2E5397ECB3B}"/>
              </a:ext>
            </a:extLst>
          </p:cNvPr>
          <p:cNvSpPr txBox="1"/>
          <p:nvPr/>
        </p:nvSpPr>
        <p:spPr>
          <a:xfrm rot="19649233">
            <a:off x="4347543" y="1846939"/>
            <a:ext cx="651256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FI" dirty="0">
                <a:solidFill>
                  <a:srgbClr val="FF0000"/>
                </a:solidFill>
              </a:rPr>
              <a:t>bug!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056683D5-F021-C8D6-1390-040955F5BB9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51362" y="2145678"/>
            <a:ext cx="282113" cy="26805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headEnd type="none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3BAD4E-79F5-BAA3-334D-2A4E65C5B7F9}"/>
              </a:ext>
            </a:extLst>
          </p:cNvPr>
          <p:cNvSpPr txBox="1"/>
          <p:nvPr/>
        </p:nvSpPr>
        <p:spPr>
          <a:xfrm>
            <a:off x="6581092" y="4730372"/>
            <a:ext cx="1462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200" dirty="0">
                <a:solidFill>
                  <a:schemeClr val="bg1"/>
                </a:solidFill>
              </a:rPr>
              <a:t>Nesvorny et al. 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AB4CD2-24EF-B636-655B-CCFB0CF8C0A1}"/>
              </a:ext>
            </a:extLst>
          </p:cNvPr>
          <p:cNvSpPr txBox="1"/>
          <p:nvPr/>
        </p:nvSpPr>
        <p:spPr>
          <a:xfrm>
            <a:off x="2087647" y="3342042"/>
            <a:ext cx="779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Apophis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C73BF4-7C8D-DA6A-4AA5-640BA5DEAA9B}"/>
              </a:ext>
            </a:extLst>
          </p:cNvPr>
          <p:cNvCxnSpPr>
            <a:cxnSpLocks/>
          </p:cNvCxnSpPr>
          <p:nvPr/>
        </p:nvCxnSpPr>
        <p:spPr>
          <a:xfrm flipV="1">
            <a:off x="2827350" y="3009530"/>
            <a:ext cx="0" cy="97280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3FB439-DAED-0B08-ADD2-E34704CE85CF}"/>
              </a:ext>
            </a:extLst>
          </p:cNvPr>
          <p:cNvCxnSpPr>
            <a:cxnSpLocks/>
          </p:cNvCxnSpPr>
          <p:nvPr/>
        </p:nvCxnSpPr>
        <p:spPr>
          <a:xfrm flipH="1">
            <a:off x="2845106" y="3130125"/>
            <a:ext cx="145421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CFB4256-9FCB-529E-6107-669BF389278F}"/>
              </a:ext>
            </a:extLst>
          </p:cNvPr>
          <p:cNvSpPr txBox="1"/>
          <p:nvPr/>
        </p:nvSpPr>
        <p:spPr>
          <a:xfrm>
            <a:off x="4317077" y="2991625"/>
            <a:ext cx="64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20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2x10</a:t>
            </a:r>
            <a:r>
              <a:rPr lang="en-FI" sz="1200" baseline="3000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endParaRPr lang="en-FI" sz="120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5040676-B387-C9AE-B3D6-EFFCF4791D52}"/>
              </a:ext>
            </a:extLst>
          </p:cNvPr>
          <p:cNvSpPr/>
          <p:nvPr/>
        </p:nvSpPr>
        <p:spPr>
          <a:xfrm rot="21195075">
            <a:off x="1570737" y="1348404"/>
            <a:ext cx="6002526" cy="31057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An encounter similar to that by Apophis in 2029 should happen </a:t>
            </a:r>
            <a:r>
              <a:rPr lang="en-FI" sz="2400" b="1" i="1" dirty="0">
                <a:solidFill>
                  <a:schemeClr val="tx1"/>
                </a:solidFill>
              </a:rPr>
              <a:t>once every 7000 years</a:t>
            </a:r>
            <a:r>
              <a:rPr lang="en-FI" sz="2400" dirty="0">
                <a:solidFill>
                  <a:schemeClr val="tx1"/>
                </a:solidFill>
              </a:rPr>
              <a:t>. Yet it is happening just some decades after we started surveying for NEOs.</a:t>
            </a:r>
          </a:p>
        </p:txBody>
      </p:sp>
    </p:spTree>
    <p:extLst>
      <p:ext uri="{BB962C8B-B14F-4D97-AF65-F5344CB8AC3E}">
        <p14:creationId xmlns:p14="http://schemas.microsoft.com/office/powerpoint/2010/main" val="420292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097" y="180883"/>
            <a:ext cx="8359806" cy="85725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State-of-the-art NEO models reveal disruption close to the Sun, but systematic trends also at </a:t>
            </a:r>
            <a:r>
              <a:rPr lang="en-US" sz="2800" i="1" dirty="0">
                <a:solidFill>
                  <a:schemeClr val="bg1"/>
                </a:solidFill>
              </a:rPr>
              <a:t>q</a:t>
            </a:r>
            <a:r>
              <a:rPr lang="en-US" sz="2800" dirty="0">
                <a:solidFill>
                  <a:schemeClr val="bg1"/>
                </a:solidFill>
              </a:rPr>
              <a:t>&gt;0.6 au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97764" y="1516338"/>
            <a:ext cx="123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Granvik+ 2016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A6C9E-93AB-A5A3-899A-D1046B187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822"/>
          <a:stretch/>
        </p:blipFill>
        <p:spPr>
          <a:xfrm>
            <a:off x="1768372" y="1151405"/>
            <a:ext cx="5607256" cy="38112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1775249-8496-E79C-DDB3-9B29F9E4797B}"/>
              </a:ext>
            </a:extLst>
          </p:cNvPr>
          <p:cNvSpPr/>
          <p:nvPr/>
        </p:nvSpPr>
        <p:spPr>
          <a:xfrm rot="20991970">
            <a:off x="4627262" y="1251801"/>
            <a:ext cx="2006661" cy="806075"/>
          </a:xfrm>
          <a:prstGeom prst="ellipse">
            <a:avLst/>
          </a:prstGeom>
          <a:solidFill>
            <a:srgbClr val="FFC000">
              <a:alpha val="3009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08112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94F6EB-9231-1DAA-E1E8-9B62D1AC8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960" y="1022694"/>
            <a:ext cx="5648079" cy="39665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8" y="79899"/>
            <a:ext cx="8526162" cy="85725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Excess of NEOs with perihelion distances coinciding with the semimajor axes of the Earth and Venus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5743539" y="2846006"/>
            <a:ext cx="3800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Adapted from Granvik+ (2016) for Granvik &amp; Walsh (2024)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290717-010A-6E58-2B19-FBB934C44016}"/>
              </a:ext>
            </a:extLst>
          </p:cNvPr>
          <p:cNvSpPr txBox="1"/>
          <p:nvPr/>
        </p:nvSpPr>
        <p:spPr>
          <a:xfrm rot="16200000">
            <a:off x="4731798" y="3746377"/>
            <a:ext cx="75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Venus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4BF122-8D1A-A228-1AD1-0A2844A12456}"/>
              </a:ext>
            </a:extLst>
          </p:cNvPr>
          <p:cNvSpPr txBox="1"/>
          <p:nvPr/>
        </p:nvSpPr>
        <p:spPr>
          <a:xfrm rot="16200000">
            <a:off x="5745281" y="3746377"/>
            <a:ext cx="68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Earth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10FB8-8F1A-5310-4D5B-FAC0F4FD2D5E}"/>
              </a:ext>
            </a:extLst>
          </p:cNvPr>
          <p:cNvSpPr txBox="1"/>
          <p:nvPr/>
        </p:nvSpPr>
        <p:spPr>
          <a:xfrm>
            <a:off x="5246701" y="3134886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Apophis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8C29BF-15C3-E7CD-7A15-187AD2940546}"/>
              </a:ext>
            </a:extLst>
          </p:cNvPr>
          <p:cNvCxnSpPr>
            <a:cxnSpLocks/>
          </p:cNvCxnSpPr>
          <p:nvPr/>
        </p:nvCxnSpPr>
        <p:spPr>
          <a:xfrm flipV="1">
            <a:off x="5246701" y="1136343"/>
            <a:ext cx="0" cy="332912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90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295282-3D0B-CE82-27B3-8D960FB95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405029" y="1337153"/>
            <a:ext cx="3356610" cy="32559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E8ED1A-72E1-55CC-8613-4029B96A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/>
          </a:bodyPr>
          <a:lstStyle/>
          <a:p>
            <a:r>
              <a:rPr lang="en-FI" sz="2800" dirty="0">
                <a:solidFill>
                  <a:schemeClr val="bg1"/>
                </a:solidFill>
              </a:rPr>
              <a:t>Tidal disruptions of NEAs suggested already in 1998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EEFFAC-06F0-6BEE-3301-6264C0F1A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614" y="1177370"/>
            <a:ext cx="2870454" cy="3575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827798-B65B-F3AA-EBCA-24F85DEBAACA}"/>
              </a:ext>
            </a:extLst>
          </p:cNvPr>
          <p:cNvSpPr txBox="1"/>
          <p:nvPr/>
        </p:nvSpPr>
        <p:spPr>
          <a:xfrm>
            <a:off x="120160" y="1808360"/>
            <a:ext cx="2169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Pole-on silhouette of (1620) Geographos based on delay-Doppler radar observations (Ostro+ 1995, 1996).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7726D7-A172-7C60-94A0-9E1714648E15}"/>
              </a:ext>
            </a:extLst>
          </p:cNvPr>
          <p:cNvSpPr txBox="1"/>
          <p:nvPr/>
        </p:nvSpPr>
        <p:spPr>
          <a:xfrm>
            <a:off x="6904905" y="1808360"/>
            <a:ext cx="22390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Numerical simulation of tidal disruption of rubble-pile asteroid shows all the same features as (1620) Geographos (Richardson+ 1998).</a:t>
            </a:r>
          </a:p>
        </p:txBody>
      </p:sp>
    </p:spTree>
    <p:extLst>
      <p:ext uri="{BB962C8B-B14F-4D97-AF65-F5344CB8AC3E}">
        <p14:creationId xmlns:p14="http://schemas.microsoft.com/office/powerpoint/2010/main" val="3622629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3FF24-25B6-8BDE-1E1C-B1EE2BC1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Autofit/>
          </a:bodyPr>
          <a:lstStyle/>
          <a:p>
            <a:r>
              <a:rPr lang="en-FI" sz="2800" dirty="0">
                <a:solidFill>
                  <a:schemeClr val="bg1"/>
                </a:solidFill>
              </a:rPr>
              <a:t>NEA binaries and families through tidal disruptions?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C1932-E941-00F2-0A5F-ACDC179B0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88" y="1224501"/>
            <a:ext cx="8650225" cy="12802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FDFB74-BC6B-D2D7-3C8A-C029F4A00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886" y="2617344"/>
            <a:ext cx="3034704" cy="23013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00DA1F-7135-7540-C54A-0405C2F97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61" y="2617344"/>
            <a:ext cx="2984125" cy="23013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6962AF-D7A5-8EAE-DE9A-2883B1571295}"/>
              </a:ext>
            </a:extLst>
          </p:cNvPr>
          <p:cNvSpPr txBox="1"/>
          <p:nvPr/>
        </p:nvSpPr>
        <p:spPr>
          <a:xfrm>
            <a:off x="182881" y="963404"/>
            <a:ext cx="1817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200" dirty="0">
                <a:solidFill>
                  <a:schemeClr val="bg1"/>
                </a:solidFill>
              </a:rPr>
              <a:t>Walsh &amp; Richardson 2008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E1709A-4CD5-D9FE-56EF-91D320E0A5C4}"/>
              </a:ext>
            </a:extLst>
          </p:cNvPr>
          <p:cNvSpPr txBox="1"/>
          <p:nvPr/>
        </p:nvSpPr>
        <p:spPr>
          <a:xfrm>
            <a:off x="6780590" y="4526043"/>
            <a:ext cx="1209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200" dirty="0">
                <a:solidFill>
                  <a:schemeClr val="bg1"/>
                </a:solidFill>
              </a:rPr>
              <a:t>Schunova+ 2014</a:t>
            </a:r>
          </a:p>
        </p:txBody>
      </p:sp>
    </p:spTree>
    <p:extLst>
      <p:ext uri="{BB962C8B-B14F-4D97-AF65-F5344CB8AC3E}">
        <p14:creationId xmlns:p14="http://schemas.microsoft.com/office/powerpoint/2010/main" val="1325407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861505-DBBD-03A7-1DA4-95B2B1D1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848" y="781235"/>
            <a:ext cx="5499634" cy="38544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4CE12C4-DCC1-8EA8-E5BA-C7A177733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2701315" cy="857250"/>
          </a:xfrm>
        </p:spPr>
        <p:txBody>
          <a:bodyPr>
            <a:noAutofit/>
          </a:bodyPr>
          <a:lstStyle/>
          <a:p>
            <a:r>
              <a:rPr lang="en-FI" sz="2400" i="1" dirty="0">
                <a:solidFill>
                  <a:schemeClr val="bg1"/>
                </a:solidFill>
              </a:rPr>
              <a:t>e</a:t>
            </a:r>
            <a:r>
              <a:rPr lang="en-FI" sz="2400" dirty="0">
                <a:solidFill>
                  <a:schemeClr val="bg1"/>
                </a:solidFill>
              </a:rPr>
              <a:t> and </a:t>
            </a:r>
            <a:r>
              <a:rPr lang="en-FI" sz="2400" i="1" dirty="0">
                <a:solidFill>
                  <a:schemeClr val="bg1"/>
                </a:solidFill>
              </a:rPr>
              <a:t>i</a:t>
            </a:r>
            <a:r>
              <a:rPr lang="en-FI" sz="2400" dirty="0">
                <a:solidFill>
                  <a:schemeClr val="bg1"/>
                </a:solidFill>
              </a:rPr>
              <a:t> of excess detections agree with TDs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76B1A4-7B1E-8F5B-1F8B-E7E8BD2DF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" y="1358283"/>
            <a:ext cx="3027284" cy="3236340"/>
          </a:xfrm>
        </p:spPr>
        <p:txBody>
          <a:bodyPr>
            <a:normAutofit/>
          </a:bodyPr>
          <a:lstStyle/>
          <a:p>
            <a:r>
              <a:rPr lang="en-FI" sz="1800" dirty="0">
                <a:solidFill>
                  <a:srgbClr val="00B0F0"/>
                </a:solidFill>
              </a:rPr>
              <a:t>blue</a:t>
            </a:r>
            <a:r>
              <a:rPr lang="en-FI" sz="1800" dirty="0">
                <a:solidFill>
                  <a:schemeClr val="bg1"/>
                </a:solidFill>
              </a:rPr>
              <a:t> shows the orbit distributions corresponding to NEO detections of </a:t>
            </a:r>
            <a:r>
              <a:rPr lang="en-FI" sz="1800" i="1" dirty="0">
                <a:solidFill>
                  <a:schemeClr val="bg1"/>
                </a:solidFill>
              </a:rPr>
              <a:t>q ~ a</a:t>
            </a:r>
            <a:r>
              <a:rPr lang="en-FI" sz="1800" i="1" baseline="-25000" dirty="0">
                <a:solidFill>
                  <a:schemeClr val="bg1"/>
                </a:solidFill>
              </a:rPr>
              <a:t>planet</a:t>
            </a:r>
          </a:p>
          <a:p>
            <a:r>
              <a:rPr lang="en-FI" sz="1800" dirty="0">
                <a:solidFill>
                  <a:schemeClr val="bg1">
                    <a:lumMod val="75000"/>
                  </a:schemeClr>
                </a:solidFill>
              </a:rPr>
              <a:t>gray</a:t>
            </a:r>
            <a:r>
              <a:rPr lang="en-FI" sz="1800" dirty="0">
                <a:solidFill>
                  <a:schemeClr val="bg1"/>
                </a:solidFill>
              </a:rPr>
              <a:t> shows the arbitrarily normalized orbit distribution of simulated tidal disruptions</a:t>
            </a:r>
          </a:p>
          <a:p>
            <a:r>
              <a:rPr lang="en-FI" sz="1800" dirty="0">
                <a:solidFill>
                  <a:schemeClr val="bg1"/>
                </a:solidFill>
              </a:rPr>
              <a:t>low-to-moderate </a:t>
            </a:r>
            <a:r>
              <a:rPr lang="en-FI" sz="1800" i="1" dirty="0">
                <a:solidFill>
                  <a:schemeClr val="bg1"/>
                </a:solidFill>
              </a:rPr>
              <a:t>e</a:t>
            </a:r>
            <a:r>
              <a:rPr lang="en-FI" sz="1800" dirty="0">
                <a:solidFill>
                  <a:schemeClr val="bg1"/>
                </a:solidFill>
              </a:rPr>
              <a:t> and low </a:t>
            </a:r>
            <a:r>
              <a:rPr lang="en-FI" sz="1800" i="1" dirty="0">
                <a:solidFill>
                  <a:schemeClr val="bg1"/>
                </a:solidFill>
              </a:rPr>
              <a:t>i</a:t>
            </a:r>
            <a:r>
              <a:rPr lang="en-FI" sz="1800" dirty="0">
                <a:solidFill>
                  <a:schemeClr val="bg1"/>
                </a:solidFill>
              </a:rPr>
              <a:t> implies low encounter speeds, a prerequisite for tidal disruptions</a:t>
            </a:r>
            <a:endParaRPr lang="en-FI" sz="1800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8882DF-6B44-2BD9-3647-629C0027BE34}"/>
              </a:ext>
            </a:extLst>
          </p:cNvPr>
          <p:cNvSpPr txBox="1"/>
          <p:nvPr/>
        </p:nvSpPr>
        <p:spPr>
          <a:xfrm>
            <a:off x="4474346" y="134904"/>
            <a:ext cx="1236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I" dirty="0">
                <a:solidFill>
                  <a:schemeClr val="bg1"/>
                </a:solidFill>
              </a:rPr>
              <a:t>Venus</a:t>
            </a:r>
          </a:p>
          <a:p>
            <a:pPr algn="ctr"/>
            <a:r>
              <a:rPr lang="en-FI" dirty="0">
                <a:solidFill>
                  <a:schemeClr val="bg1"/>
                </a:solidFill>
              </a:rPr>
              <a:t>encounters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B722E-0964-94D2-8383-B0AB4B9AAA02}"/>
              </a:ext>
            </a:extLst>
          </p:cNvPr>
          <p:cNvSpPr txBox="1"/>
          <p:nvPr/>
        </p:nvSpPr>
        <p:spPr>
          <a:xfrm>
            <a:off x="7196194" y="134904"/>
            <a:ext cx="1236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I" dirty="0">
                <a:solidFill>
                  <a:schemeClr val="bg1"/>
                </a:solidFill>
              </a:rPr>
              <a:t>Earth</a:t>
            </a:r>
          </a:p>
          <a:p>
            <a:pPr algn="ctr"/>
            <a:r>
              <a:rPr lang="en-FI" dirty="0">
                <a:solidFill>
                  <a:schemeClr val="bg1"/>
                </a:solidFill>
              </a:rPr>
              <a:t>encounters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FA143-0917-667B-B4CD-2AA1FF50DF0D}"/>
              </a:ext>
            </a:extLst>
          </p:cNvPr>
          <p:cNvSpPr txBox="1"/>
          <p:nvPr/>
        </p:nvSpPr>
        <p:spPr>
          <a:xfrm rot="16200000">
            <a:off x="2759785" y="3440668"/>
            <a:ext cx="11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inclination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80194D-A834-22F2-5250-2E1D7E20596C}"/>
              </a:ext>
            </a:extLst>
          </p:cNvPr>
          <p:cNvSpPr txBox="1"/>
          <p:nvPr/>
        </p:nvSpPr>
        <p:spPr>
          <a:xfrm rot="16200000">
            <a:off x="2706885" y="1544607"/>
            <a:ext cx="127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eccentricity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89A0EB-5052-0F63-04AD-77E4B8D4E4A0}"/>
              </a:ext>
            </a:extLst>
          </p:cNvPr>
          <p:cNvSpPr txBox="1"/>
          <p:nvPr/>
        </p:nvSpPr>
        <p:spPr>
          <a:xfrm>
            <a:off x="5282424" y="4697235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400" dirty="0">
                <a:solidFill>
                  <a:schemeClr val="bg1"/>
                </a:solidFill>
              </a:rPr>
              <a:t>Granvik &amp; Walsh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652282-FAD8-C5D6-927D-88751A7E4854}"/>
              </a:ext>
            </a:extLst>
          </p:cNvPr>
          <p:cNvSpPr txBox="1"/>
          <p:nvPr/>
        </p:nvSpPr>
        <p:spPr>
          <a:xfrm>
            <a:off x="4474346" y="1887279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40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Apophis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CD4096-361B-60E5-85ED-87E523938900}"/>
              </a:ext>
            </a:extLst>
          </p:cNvPr>
          <p:cNvCxnSpPr>
            <a:cxnSpLocks/>
          </p:cNvCxnSpPr>
          <p:nvPr/>
        </p:nvCxnSpPr>
        <p:spPr>
          <a:xfrm flipV="1">
            <a:off x="4456590" y="905522"/>
            <a:ext cx="0" cy="153209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A24EC24-A455-57ED-6516-23949A85402A}"/>
              </a:ext>
            </a:extLst>
          </p:cNvPr>
          <p:cNvSpPr txBox="1"/>
          <p:nvPr/>
        </p:nvSpPr>
        <p:spPr>
          <a:xfrm>
            <a:off x="4147349" y="3824091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40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Apophis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43F290-A1B6-9B78-ED50-3C672FB46903}"/>
              </a:ext>
            </a:extLst>
          </p:cNvPr>
          <p:cNvCxnSpPr>
            <a:cxnSpLocks/>
          </p:cNvCxnSpPr>
          <p:nvPr/>
        </p:nvCxnSpPr>
        <p:spPr>
          <a:xfrm flipV="1">
            <a:off x="4129593" y="2842334"/>
            <a:ext cx="0" cy="153209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75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/>
          </p:cNvSpPr>
          <p:nvPr/>
        </p:nvSpPr>
        <p:spPr bwMode="auto">
          <a:xfrm>
            <a:off x="1211580" y="2183648"/>
            <a:ext cx="2385060" cy="7467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r>
              <a:rPr lang="en-US" sz="21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observed population</a:t>
            </a:r>
          </a:p>
          <a:p>
            <a:r>
              <a:rPr lang="en-US" sz="21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(this is what we see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 flipH="1">
            <a:off x="2141221" y="1564642"/>
            <a:ext cx="75902" cy="683121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350">
              <a:ln>
                <a:solidFill>
                  <a:schemeClr val="bg1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68373" y="792456"/>
                <a:ext cx="6592253" cy="8962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2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𝑛</m:t>
                      </m:r>
                      <m:d>
                        <m:dPr>
                          <m:ctrlPr>
                            <a:rPr lang="fi-FI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𝐻</m:t>
                          </m:r>
                        </m:e>
                      </m:d>
                      <m:r>
                        <a:rPr lang="fi-FI" sz="2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fi-FI" sz="2400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𝜖</m:t>
                      </m:r>
                      <m:d>
                        <m:dPr>
                          <m:ctrlPr>
                            <a:rPr lang="fi-FI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</m:t>
                          </m:r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𝐻</m:t>
                          </m:r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fi-FI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𝐻</m:t>
                          </m:r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fi-FI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fi-FI" sz="2400" b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fi-FI" sz="2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nary>
                      <m:sSub>
                        <m:sSubPr>
                          <m:ctrlPr>
                            <a:rPr lang="fi-FI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fi-FI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fi-FI" sz="2400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fi-FI" sz="2400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𝑎</m:t>
                      </m:r>
                      <m:r>
                        <a:rPr lang="fi-FI" sz="2400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fi-FI" sz="2400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  <m:r>
                        <a:rPr lang="fi-FI" sz="2400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fi-FI" sz="2400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r>
                        <a:rPr lang="fi-FI" sz="2400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373" y="792456"/>
                <a:ext cx="6592253" cy="896207"/>
              </a:xfrm>
              <a:prstGeom prst="rect">
                <a:avLst/>
              </a:prstGeom>
              <a:blipFill>
                <a:blip r:embed="rId2"/>
                <a:stretch>
                  <a:fillRect t="-149296" b="-205634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4"/>
          <p:cNvSpPr>
            <a:spLocks/>
          </p:cNvSpPr>
          <p:nvPr/>
        </p:nvSpPr>
        <p:spPr bwMode="auto">
          <a:xfrm>
            <a:off x="3596640" y="2086969"/>
            <a:ext cx="2179320" cy="185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observational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1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bias</a:t>
            </a:r>
          </a:p>
          <a:p>
            <a:r>
              <a:rPr lang="en-US" sz="21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(this is estimated numerically for each survey)</a:t>
            </a:r>
          </a:p>
          <a:p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174599" y="1564642"/>
            <a:ext cx="87065" cy="683121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350"/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5706655" y="2200882"/>
            <a:ext cx="17762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true population</a:t>
            </a:r>
          </a:p>
          <a:p>
            <a:r>
              <a:rPr lang="en-US" sz="21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(this is what we</a:t>
            </a:r>
          </a:p>
          <a:p>
            <a:r>
              <a:rPr lang="en-US" sz="21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want to know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6311265" y="1564642"/>
            <a:ext cx="1904" cy="683120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5880010" y="868602"/>
            <a:ext cx="431255" cy="65859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 rot="334204">
            <a:off x="7187469" y="538540"/>
            <a:ext cx="1783309" cy="5078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Fit these 4 parameters</a:t>
            </a:r>
          </a:p>
          <a:p>
            <a:r>
              <a:rPr lang="en-US" sz="1350" b="1" dirty="0">
                <a:solidFill>
                  <a:srgbClr val="FF0000"/>
                </a:solidFill>
              </a:rPr>
              <a:t>              per source</a:t>
            </a:r>
          </a:p>
        </p:txBody>
      </p:sp>
      <p:cxnSp>
        <p:nvCxnSpPr>
          <p:cNvPr id="13" name="Curved Connector 12"/>
          <p:cNvCxnSpPr>
            <a:cxnSpLocks/>
            <a:stCxn id="12" idx="1"/>
          </p:cNvCxnSpPr>
          <p:nvPr/>
        </p:nvCxnSpPr>
        <p:spPr>
          <a:xfrm rot="10800000" flipV="1">
            <a:off x="6214343" y="705909"/>
            <a:ext cx="977337" cy="162696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0053A75-2657-40E7-DABC-6A576D7B62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49537"/>
          <a:stretch/>
        </p:blipFill>
        <p:spPr>
          <a:xfrm>
            <a:off x="58960" y="3216544"/>
            <a:ext cx="3482578" cy="1270932"/>
          </a:xfrm>
          <a:prstGeom prst="rect">
            <a:avLst/>
          </a:prstGeom>
          <a:ln w="12700" cap="sq" cmpd="sng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703+G96.bias.ae.8i12.animation.gif">
            <a:extLst>
              <a:ext uri="{FF2B5EF4-FFF2-40B4-BE49-F238E27FC236}">
                <a16:creationId xmlns:a16="http://schemas.microsoft.com/office/drawing/2014/main" id="{320F1764-3A3B-23E4-0186-C583D1AFB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645" y="3535344"/>
            <a:ext cx="1574709" cy="1479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3FE25B-D564-26A7-A5A7-51EA50C5A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062" y="3216544"/>
            <a:ext cx="1454677" cy="1861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98984985-6695-FDD1-9D79-59B1EDB82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841" y="-14829"/>
            <a:ext cx="6087175" cy="857250"/>
          </a:xfrm>
        </p:spPr>
        <p:txBody>
          <a:bodyPr>
            <a:noAutofit/>
          </a:bodyPr>
          <a:lstStyle/>
          <a:p>
            <a:r>
              <a:rPr lang="en-FI" sz="3600" dirty="0">
                <a:solidFill>
                  <a:schemeClr val="bg1"/>
                </a:solidFill>
              </a:rPr>
              <a:t>NEO population modeling 101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015D69-C25C-712C-630E-2CF49F99DF6D}"/>
              </a:ext>
            </a:extLst>
          </p:cNvPr>
          <p:cNvSpPr txBox="1"/>
          <p:nvPr/>
        </p:nvSpPr>
        <p:spPr>
          <a:xfrm>
            <a:off x="-6200" y="4835723"/>
            <a:ext cx="2814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200" dirty="0">
                <a:solidFill>
                  <a:schemeClr val="bg1"/>
                </a:solidFill>
              </a:rPr>
              <a:t>Granvik+ 2016, 2017, 2018; Jedicke+ 2016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4DB9FBA-9719-C097-3F77-0E74B65C2D47}"/>
              </a:ext>
            </a:extLst>
          </p:cNvPr>
          <p:cNvSpPr/>
          <p:nvPr/>
        </p:nvSpPr>
        <p:spPr>
          <a:xfrm>
            <a:off x="4773764" y="1458350"/>
            <a:ext cx="372747" cy="334293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D3D511A-EF86-85AB-C9E7-555166453C1B}"/>
              </a:ext>
            </a:extLst>
          </p:cNvPr>
          <p:cNvSpPr/>
          <p:nvPr/>
        </p:nvSpPr>
        <p:spPr>
          <a:xfrm>
            <a:off x="6311265" y="831157"/>
            <a:ext cx="1474452" cy="733483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98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91" y="327533"/>
            <a:ext cx="6549887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Examples of orbit distributions for fragments produced in tidal disruptions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74158" y="4733701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Granvik &amp; Walsh 2024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44896" y="1369488"/>
            <a:ext cx="33970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Average steady-state @ Earth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0588" y="1365125"/>
            <a:ext cx="31000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Average 10kyr-old @ Earth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03" y="1819788"/>
            <a:ext cx="3958606" cy="27710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3" y="1829873"/>
            <a:ext cx="3958606" cy="277102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07614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57870</TotalTime>
  <Words>513</Words>
  <Application>Microsoft Macintosh PowerPoint</Application>
  <PresentationFormat>On-screen Show (16:9)</PresentationFormat>
  <Paragraphs>73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ＭＳ Ｐゴシック</vt:lpstr>
      <vt:lpstr>Arial</vt:lpstr>
      <vt:lpstr>Calibri</vt:lpstr>
      <vt:lpstr>Cambria Math</vt:lpstr>
      <vt:lpstr>Office Theme</vt:lpstr>
      <vt:lpstr>Tidal disruptions increase the number of asteroids on Earth-crossing orbits</vt:lpstr>
      <vt:lpstr>Models underestimate frequency of  impacts and close encounters</vt:lpstr>
      <vt:lpstr>State-of-the-art NEO models reveal disruption close to the Sun, but systematic trends also at q&gt;0.6 au</vt:lpstr>
      <vt:lpstr>Excess of NEOs with perihelion distances coinciding with the semimajor axes of the Earth and Venus</vt:lpstr>
      <vt:lpstr>Tidal disruptions of NEAs suggested already in 1998</vt:lpstr>
      <vt:lpstr>NEA binaries and families through tidal disruptions?</vt:lpstr>
      <vt:lpstr>e and i of excess detections agree with TDs</vt:lpstr>
      <vt:lpstr>NEO population modeling 101</vt:lpstr>
      <vt:lpstr>Examples of orbit distributions for fragments produced in tidal disruptions</vt:lpstr>
      <vt:lpstr>Population fits improve when accounting for tidal disruption at Venus and at the Earth</vt:lpstr>
      <vt:lpstr>Largest TD fragments could be  several hundred meters in diameter</vt:lpstr>
      <vt:lpstr>Independent confirmation of tidal disruptions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 model</dc:title>
  <dc:creator>Mikael Granvik</dc:creator>
  <cp:lastModifiedBy>Granvik, Mikael M S</cp:lastModifiedBy>
  <cp:revision>706</cp:revision>
  <cp:lastPrinted>2017-09-26T20:33:29Z</cp:lastPrinted>
  <dcterms:created xsi:type="dcterms:W3CDTF">2014-06-11T19:02:25Z</dcterms:created>
  <dcterms:modified xsi:type="dcterms:W3CDTF">2025-04-28T19:51:39Z</dcterms:modified>
</cp:coreProperties>
</file>