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4EB5730-7E8F-4EA6-9C45-F40F1F7A3CC5}">
  <a:tblStyle styleId="{04EB5730-7E8F-4EA6-9C45-F40F1F7A3C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bbfe70ed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bbfe70ed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 - can you make the propulsion overview image bigger or make it fit a little better with the trajectory plots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093cb7a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093cb7a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 - can you make the propulsion overview image bigger or make it fit a little better with the trajectory plots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bbfe70ed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bbfe70ed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 - Power, prop, rad shield, instruments, make look pretty and simple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0c7d9bee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0c7d9bee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0c7d9bee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0c7d9bee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bbfe70ed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4bbfe70ed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4bbfe70ed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4bbfe70ed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0c7d9bee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0c7d9bee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bbfe70ed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bbfe70ed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bbfe70ed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bbfe70ed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03f5cc9d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03f5cc9d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bbfe70ed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bbfe70ed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054ea82a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054ea82a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054ea82a8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054ea82a8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Adrienne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bbfe70ed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bbfe70ed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3.5 years from mission concept to mission completion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Description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CAD model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Highlight more important features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mission is called mini luna but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s/c name is trex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4bbfe70ed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4bbfe70ed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Arthur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1" Type="http://schemas.openxmlformats.org/officeDocument/2006/relationships/image" Target="../media/image17.jpg"/><Relationship Id="rId10" Type="http://schemas.openxmlformats.org/officeDocument/2006/relationships/image" Target="../media/image34.png"/><Relationship Id="rId12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1" Type="http://schemas.openxmlformats.org/officeDocument/2006/relationships/image" Target="../media/image10.png"/><Relationship Id="rId10" Type="http://schemas.openxmlformats.org/officeDocument/2006/relationships/image" Target="../media/image27.jpg"/><Relationship Id="rId9" Type="http://schemas.openxmlformats.org/officeDocument/2006/relationships/image" Target="../media/image36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Relationship Id="rId7" Type="http://schemas.openxmlformats.org/officeDocument/2006/relationships/image" Target="../media/image32.png"/><Relationship Id="rId8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7.jpg"/><Relationship Id="rId11" Type="http://schemas.openxmlformats.org/officeDocument/2006/relationships/image" Target="../media/image34.png"/><Relationship Id="rId10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17.jp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2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gif"/><Relationship Id="rId4" Type="http://schemas.openxmlformats.org/officeDocument/2006/relationships/image" Target="../media/image15.gif"/><Relationship Id="rId9" Type="http://schemas.openxmlformats.org/officeDocument/2006/relationships/image" Target="../media/image10.png"/><Relationship Id="rId5" Type="http://schemas.openxmlformats.org/officeDocument/2006/relationships/image" Target="../media/image23.gif"/><Relationship Id="rId6" Type="http://schemas.openxmlformats.org/officeDocument/2006/relationships/image" Target="../media/image18.gif"/><Relationship Id="rId7" Type="http://schemas.openxmlformats.org/officeDocument/2006/relationships/image" Target="../media/image19.gif"/><Relationship Id="rId8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4369800" y="-4889500"/>
            <a:ext cx="24389100" cy="19126200"/>
          </a:xfrm>
          <a:prstGeom prst="donut">
            <a:avLst>
              <a:gd fmla="val 2259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66425" y="3049900"/>
            <a:ext cx="8711400" cy="13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</a:rPr>
              <a:t>TREx:</a:t>
            </a:r>
            <a:r>
              <a:rPr lang="en" sz="2900">
                <a:solidFill>
                  <a:srgbClr val="FFFFFF"/>
                </a:solidFill>
              </a:rPr>
              <a:t> A Temporarily Captured Orbiter Rendezvous Explorer &amp; In Situ Characterization Mission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52428" y="42615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9th IAA Planetary Defense Conference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Stellenbosch, South Africa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8th, 2025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25" y="545225"/>
            <a:ext cx="2048999" cy="3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60" y="122429"/>
            <a:ext cx="1573116" cy="36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3"/>
          <p:cNvGrpSpPr/>
          <p:nvPr/>
        </p:nvGrpSpPr>
        <p:grpSpPr>
          <a:xfrm>
            <a:off x="8166387" y="83425"/>
            <a:ext cx="820875" cy="820875"/>
            <a:chOff x="8219875" y="86575"/>
            <a:chExt cx="820875" cy="820875"/>
          </a:xfrm>
        </p:grpSpPr>
        <p:sp>
          <p:nvSpPr>
            <p:cNvPr id="61" name="Google Shape;61;p13"/>
            <p:cNvSpPr/>
            <p:nvPr/>
          </p:nvSpPr>
          <p:spPr>
            <a:xfrm>
              <a:off x="8227088" y="93788"/>
              <a:ext cx="806400" cy="806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" name="Google Shape;62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19875" y="86575"/>
              <a:ext cx="820875" cy="820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250" y="968035"/>
            <a:ext cx="1183800" cy="32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152" y="1351313"/>
            <a:ext cx="913723" cy="243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3"/>
          <p:cNvGrpSpPr/>
          <p:nvPr/>
        </p:nvGrpSpPr>
        <p:grpSpPr>
          <a:xfrm>
            <a:off x="3060137" y="458375"/>
            <a:ext cx="2924000" cy="2842700"/>
            <a:chOff x="3712587" y="499125"/>
            <a:chExt cx="2924000" cy="2842700"/>
          </a:xfrm>
        </p:grpSpPr>
        <p:sp>
          <p:nvSpPr>
            <p:cNvPr id="66" name="Google Shape;66;p13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" name="Google Shape;67;p13"/>
            <p:cNvPicPr preferRelativeResize="0"/>
            <p:nvPr/>
          </p:nvPicPr>
          <p:blipFill rotWithShape="1">
            <a:blip r:embed="rId8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68;p13"/>
          <p:cNvPicPr preferRelativeResize="0"/>
          <p:nvPr/>
        </p:nvPicPr>
        <p:blipFill rotWithShape="1">
          <a:blip r:embed="rId9">
            <a:alphaModFix/>
          </a:blip>
          <a:srcRect b="42971" l="15672" r="14456" t="28509"/>
          <a:stretch/>
        </p:blipFill>
        <p:spPr>
          <a:xfrm>
            <a:off x="199150" y="1675231"/>
            <a:ext cx="806399" cy="18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0">
            <a:alphaModFix/>
          </a:blip>
          <a:srcRect b="41199" l="25663" r="22490" t="22262"/>
          <a:stretch/>
        </p:blipFill>
        <p:spPr>
          <a:xfrm>
            <a:off x="166427" y="2406801"/>
            <a:ext cx="475594" cy="1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11">
            <a:alphaModFix/>
          </a:blip>
          <a:srcRect b="22538" l="0" r="0" t="23243"/>
          <a:stretch/>
        </p:blipFill>
        <p:spPr>
          <a:xfrm>
            <a:off x="1872475" y="122426"/>
            <a:ext cx="1183800" cy="3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12">
            <a:alphaModFix/>
          </a:blip>
          <a:srcRect b="19092" l="17494" r="16390" t="15832"/>
          <a:stretch/>
        </p:blipFill>
        <p:spPr>
          <a:xfrm>
            <a:off x="166415" y="1814688"/>
            <a:ext cx="626311" cy="50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8" name="Google Shape;218;p22"/>
          <p:cNvSpPr txBox="1"/>
          <p:nvPr>
            <p:ph type="title"/>
          </p:nvPr>
        </p:nvSpPr>
        <p:spPr>
          <a:xfrm>
            <a:off x="139225" y="207500"/>
            <a:ext cx="4930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Trajectory Considerations</a:t>
            </a:r>
            <a:endParaRPr b="1" sz="2820">
              <a:solidFill>
                <a:schemeClr val="lt1"/>
              </a:solidFill>
            </a:endParaRPr>
          </a:p>
        </p:txBody>
      </p:sp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 b="19263" l="0" r="44543" t="0"/>
          <a:stretch/>
        </p:blipFill>
        <p:spPr>
          <a:xfrm>
            <a:off x="139228" y="966050"/>
            <a:ext cx="4822003" cy="3079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2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221" name="Google Shape;221;p22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2" name="Google Shape;222;p22"/>
            <p:cNvPicPr preferRelativeResize="0"/>
            <p:nvPr/>
          </p:nvPicPr>
          <p:blipFill rotWithShape="1">
            <a:blip r:embed="rId4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3" name="Google Shape;223;p22"/>
          <p:cNvPicPr preferRelativeResize="0"/>
          <p:nvPr/>
        </p:nvPicPr>
        <p:blipFill rotWithShape="1">
          <a:blip r:embed="rId3">
            <a:alphaModFix/>
          </a:blip>
          <a:srcRect b="19517" l="55456" r="0" t="0"/>
          <a:stretch/>
        </p:blipFill>
        <p:spPr>
          <a:xfrm>
            <a:off x="5069525" y="966050"/>
            <a:ext cx="3885300" cy="3079104"/>
          </a:xfrm>
          <a:prstGeom prst="rect">
            <a:avLst/>
          </a:prstGeom>
          <a:noFill/>
          <a:ln cap="flat" cmpd="sng" w="381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22"/>
          <p:cNvSpPr txBox="1"/>
          <p:nvPr/>
        </p:nvSpPr>
        <p:spPr>
          <a:xfrm>
            <a:off x="527625" y="4114800"/>
            <a:ext cx="40452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Figure (a): TCO 2006 RH120 Trajectory between 2028 &amp; 2029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5260625" y="4114800"/>
            <a:ext cx="35031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Figure (b): Zoomed in - TREx 3-Burn Rendezvous Sequence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5892150" y="2024325"/>
            <a:ext cx="8772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Burn 1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27" name="Google Shape;227;p22"/>
          <p:cNvSpPr/>
          <p:nvPr/>
        </p:nvSpPr>
        <p:spPr>
          <a:xfrm rot="1653536">
            <a:off x="6089002" y="2164342"/>
            <a:ext cx="108287" cy="27856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"/>
          <p:cNvSpPr/>
          <p:nvPr/>
        </p:nvSpPr>
        <p:spPr>
          <a:xfrm rot="-1504465">
            <a:off x="5666784" y="2119285"/>
            <a:ext cx="108307" cy="27861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"/>
          <p:cNvSpPr txBox="1"/>
          <p:nvPr/>
        </p:nvSpPr>
        <p:spPr>
          <a:xfrm>
            <a:off x="5205525" y="1978700"/>
            <a:ext cx="7809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Burn 2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30" name="Google Shape;230;p22"/>
          <p:cNvSpPr/>
          <p:nvPr/>
        </p:nvSpPr>
        <p:spPr>
          <a:xfrm rot="4010585">
            <a:off x="7455472" y="1989561"/>
            <a:ext cx="108328" cy="27861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7423450" y="1844000"/>
            <a:ext cx="8772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Burn 3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7499550" y="2783675"/>
            <a:ext cx="14034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B7B7B7"/>
                </a:highlight>
              </a:rPr>
              <a:t>TCO Trajectory</a:t>
            </a:r>
            <a:endParaRPr b="1" sz="1300">
              <a:solidFill>
                <a:schemeClr val="dk1"/>
              </a:solidFill>
              <a:highlight>
                <a:srgbClr val="B7B7B7"/>
              </a:highlight>
            </a:endParaRPr>
          </a:p>
        </p:txBody>
      </p:sp>
      <p:sp>
        <p:nvSpPr>
          <p:cNvPr id="233" name="Google Shape;233;p22"/>
          <p:cNvSpPr/>
          <p:nvPr/>
        </p:nvSpPr>
        <p:spPr>
          <a:xfrm rot="5992763">
            <a:off x="8281701" y="2981498"/>
            <a:ext cx="108408" cy="27842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E9E9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3422350" y="2159750"/>
            <a:ext cx="714300" cy="618000"/>
          </a:xfrm>
          <a:prstGeom prst="rect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35" name="Google Shape;235;p22"/>
          <p:cNvCxnSpPr/>
          <p:nvPr/>
        </p:nvCxnSpPr>
        <p:spPr>
          <a:xfrm flipH="1" rot="10800000">
            <a:off x="3793375" y="969025"/>
            <a:ext cx="1279200" cy="1201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22"/>
          <p:cNvCxnSpPr/>
          <p:nvPr/>
        </p:nvCxnSpPr>
        <p:spPr>
          <a:xfrm>
            <a:off x="3793375" y="2765550"/>
            <a:ext cx="1284900" cy="12936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" name="Google Shape;237;p22"/>
          <p:cNvSpPr txBox="1"/>
          <p:nvPr/>
        </p:nvSpPr>
        <p:spPr>
          <a:xfrm>
            <a:off x="7360225" y="1318975"/>
            <a:ext cx="1403400" cy="1551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TREx + TCO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38" name="Google Shape;238;p22"/>
          <p:cNvSpPr/>
          <p:nvPr/>
        </p:nvSpPr>
        <p:spPr>
          <a:xfrm rot="9346770">
            <a:off x="7199456" y="1218632"/>
            <a:ext cx="108227" cy="27847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23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245" name="Google Shape;245;p23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6" name="Google Shape;246;p23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23"/>
          <p:cNvSpPr txBox="1"/>
          <p:nvPr>
            <p:ph type="title"/>
          </p:nvPr>
        </p:nvSpPr>
        <p:spPr>
          <a:xfrm>
            <a:off x="402200" y="292575"/>
            <a:ext cx="3885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>
                <a:solidFill>
                  <a:schemeClr val="lt1"/>
                </a:solidFill>
              </a:rPr>
              <a:t>Propulsion Needs</a:t>
            </a:r>
            <a:endParaRPr b="1" sz="2920">
              <a:solidFill>
                <a:schemeClr val="lt1"/>
              </a:solidFill>
            </a:endParaRPr>
          </a:p>
        </p:txBody>
      </p:sp>
      <p:graphicFrame>
        <p:nvGraphicFramePr>
          <p:cNvPr id="248" name="Google Shape;248;p23"/>
          <p:cNvGraphicFramePr/>
          <p:nvPr/>
        </p:nvGraphicFramePr>
        <p:xfrm>
          <a:off x="480675" y="104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{04EB5730-7E8F-4EA6-9C45-F40F1F7A3CC5}</a:tableStyleId>
              </a:tblPr>
              <a:tblGrid>
                <a:gridCol w="1736900"/>
                <a:gridCol w="1265075"/>
                <a:gridCol w="986650"/>
                <a:gridCol w="1064000"/>
                <a:gridCol w="1079400"/>
                <a:gridCol w="1017600"/>
                <a:gridCol w="947975"/>
              </a:tblGrid>
              <a:tr h="381000"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Propulsion Overview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285F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Variable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Value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Units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Maneuver Type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Parking Orbit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Burn 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Burn 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Burn 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All/Total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-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Maneuver Date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-"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01/01/28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01/26/28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10/27/28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-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-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Wet Mass Pre-Maneuver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13.751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13.009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12.331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10.708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-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kg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ΔV + 5% margin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7.76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119.70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115.50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304.50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547.46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m/s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Propellant Mass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0.038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0.742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0.678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1.623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3.081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kg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Total Firing Time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0.097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1.866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1.705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4.081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7.749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hours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Inside the Spacecraft</a:t>
            </a:r>
            <a:endParaRPr b="1" sz="2820">
              <a:solidFill>
                <a:schemeClr val="lt1"/>
              </a:solidFill>
            </a:endParaRPr>
          </a:p>
        </p:txBody>
      </p:sp>
      <p:grpSp>
        <p:nvGrpSpPr>
          <p:cNvPr id="255" name="Google Shape;255;p24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256" name="Google Shape;256;p24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7" name="Google Shape;257;p24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4"/>
          <p:cNvSpPr txBox="1"/>
          <p:nvPr>
            <p:ph idx="1" type="body"/>
          </p:nvPr>
        </p:nvSpPr>
        <p:spPr>
          <a:xfrm>
            <a:off x="5678025" y="920125"/>
            <a:ext cx="35046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Comms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Near &amp; Deep Space Network compatible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59" name="Google Shape;259;p24"/>
          <p:cNvSpPr txBox="1"/>
          <p:nvPr>
            <p:ph idx="1" type="body"/>
          </p:nvPr>
        </p:nvSpPr>
        <p:spPr>
          <a:xfrm>
            <a:off x="0" y="2378600"/>
            <a:ext cx="23667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Propulsion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More than 0.5 km/s ΔV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3 kg</a:t>
            </a:r>
            <a:r>
              <a:rPr lang="en" sz="1300">
                <a:solidFill>
                  <a:schemeClr val="lt1"/>
                </a:solidFill>
              </a:rPr>
              <a:t> </a:t>
            </a:r>
            <a:r>
              <a:rPr lang="en" sz="1300">
                <a:solidFill>
                  <a:schemeClr val="lt1"/>
                </a:solidFill>
              </a:rPr>
              <a:t>hydrazine fuel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60" name="Google Shape;260;p24"/>
          <p:cNvSpPr/>
          <p:nvPr/>
        </p:nvSpPr>
        <p:spPr>
          <a:xfrm>
            <a:off x="3337400" y="1626400"/>
            <a:ext cx="2469000" cy="2469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`</a:t>
            </a:r>
            <a:endParaRPr/>
          </a:p>
        </p:txBody>
      </p:sp>
      <p:grpSp>
        <p:nvGrpSpPr>
          <p:cNvPr id="261" name="Google Shape;261;p24"/>
          <p:cNvGrpSpPr/>
          <p:nvPr/>
        </p:nvGrpSpPr>
        <p:grpSpPr>
          <a:xfrm>
            <a:off x="3465775" y="2614826"/>
            <a:ext cx="2212249" cy="740154"/>
            <a:chOff x="3035600" y="2348529"/>
            <a:chExt cx="3072568" cy="1024435"/>
          </a:xfrm>
        </p:grpSpPr>
        <p:grpSp>
          <p:nvGrpSpPr>
            <p:cNvPr id="262" name="Google Shape;262;p24"/>
            <p:cNvGrpSpPr/>
            <p:nvPr/>
          </p:nvGrpSpPr>
          <p:grpSpPr>
            <a:xfrm>
              <a:off x="3035600" y="2348533"/>
              <a:ext cx="3072568" cy="1024431"/>
              <a:chOff x="3035600" y="2348533"/>
              <a:chExt cx="3072568" cy="1024431"/>
            </a:xfrm>
          </p:grpSpPr>
          <p:grpSp>
            <p:nvGrpSpPr>
              <p:cNvPr id="263" name="Google Shape;263;p24"/>
              <p:cNvGrpSpPr/>
              <p:nvPr/>
            </p:nvGrpSpPr>
            <p:grpSpPr>
              <a:xfrm>
                <a:off x="4059800" y="2348836"/>
                <a:ext cx="1024176" cy="1024128"/>
                <a:chOff x="3772325" y="2060525"/>
                <a:chExt cx="1600275" cy="1600200"/>
              </a:xfrm>
            </p:grpSpPr>
            <p:sp>
              <p:nvSpPr>
                <p:cNvPr id="264" name="Google Shape;264;p24"/>
                <p:cNvSpPr/>
                <p:nvPr/>
              </p:nvSpPr>
              <p:spPr>
                <a:xfrm>
                  <a:off x="3772325" y="2060525"/>
                  <a:ext cx="1600200" cy="1600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" name="Google Shape;265;p24"/>
                <p:cNvSpPr/>
                <p:nvPr/>
              </p:nvSpPr>
              <p:spPr>
                <a:xfrm>
                  <a:off x="3886625" y="2175100"/>
                  <a:ext cx="1371600" cy="1371600"/>
                </a:xfrm>
                <a:prstGeom prst="ellipse">
                  <a:avLst/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" name="Google Shape;266;p24"/>
                <p:cNvSpPr/>
                <p:nvPr/>
              </p:nvSpPr>
              <p:spPr>
                <a:xfrm>
                  <a:off x="3772400" y="2060525"/>
                  <a:ext cx="1600200" cy="1600200"/>
                </a:xfrm>
                <a:prstGeom prst="plus">
                  <a:avLst>
                    <a:gd fmla="val 38616" name="adj"/>
                  </a:avLst>
                </a:prstGeom>
                <a:solidFill>
                  <a:srgbClr val="59595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" name="Google Shape;267;p24"/>
                <p:cNvSpPr/>
                <p:nvPr/>
              </p:nvSpPr>
              <p:spPr>
                <a:xfrm>
                  <a:off x="4435325" y="2723800"/>
                  <a:ext cx="274200" cy="274200"/>
                </a:xfrm>
                <a:prstGeom prst="ellipse">
                  <a:avLst/>
                </a:prstGeom>
                <a:solidFill>
                  <a:srgbClr val="B7B7B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68" name="Google Shape;268;p24"/>
              <p:cNvSpPr/>
              <p:nvPr/>
            </p:nvSpPr>
            <p:spPr>
              <a:xfrm>
                <a:off x="3035600" y="2348533"/>
                <a:ext cx="1024200" cy="175500"/>
              </a:xfrm>
              <a:prstGeom prst="roundRect">
                <a:avLst>
                  <a:gd fmla="val 50000" name="adj"/>
                </a:avLst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24"/>
              <p:cNvSpPr/>
              <p:nvPr/>
            </p:nvSpPr>
            <p:spPr>
              <a:xfrm>
                <a:off x="5083968" y="2348533"/>
                <a:ext cx="1024200" cy="175500"/>
              </a:xfrm>
              <a:prstGeom prst="roundRect">
                <a:avLst>
                  <a:gd fmla="val 50000" name="adj"/>
                </a:avLst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0" name="Google Shape;270;p24"/>
            <p:cNvSpPr/>
            <p:nvPr/>
          </p:nvSpPr>
          <p:spPr>
            <a:xfrm>
              <a:off x="4060322" y="2348529"/>
              <a:ext cx="1024200" cy="175500"/>
            </a:xfrm>
            <a:prstGeom prst="roundRect">
              <a:avLst>
                <a:gd fmla="val 50000" name="adj"/>
              </a:avLst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24"/>
          <p:cNvSpPr txBox="1"/>
          <p:nvPr>
            <p:ph idx="1" type="body"/>
          </p:nvPr>
        </p:nvSpPr>
        <p:spPr>
          <a:xfrm>
            <a:off x="0" y="3965525"/>
            <a:ext cx="2836500" cy="9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Power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3 6U solar panels generating 53 W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40 Wh battery capacity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72" name="Google Shape;272;p24"/>
          <p:cNvSpPr txBox="1"/>
          <p:nvPr>
            <p:ph idx="1" type="body"/>
          </p:nvPr>
        </p:nvSpPr>
        <p:spPr>
          <a:xfrm>
            <a:off x="6455050" y="3672925"/>
            <a:ext cx="27411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Instrument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1-100 Meter size target sensing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4 Spectral imaging sensors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73" name="Google Shape;273;p24"/>
          <p:cNvSpPr txBox="1"/>
          <p:nvPr>
            <p:ph idx="1" type="body"/>
          </p:nvPr>
        </p:nvSpPr>
        <p:spPr>
          <a:xfrm>
            <a:off x="4745475" y="4579325"/>
            <a:ext cx="2741100" cy="5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Structure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Frame with thermal coating</a:t>
            </a:r>
            <a:endParaRPr sz="1300">
              <a:solidFill>
                <a:schemeClr val="lt1"/>
              </a:solidFill>
            </a:endParaRPr>
          </a:p>
        </p:txBody>
      </p:sp>
      <p:grpSp>
        <p:nvGrpSpPr>
          <p:cNvPr id="274" name="Google Shape;274;p24"/>
          <p:cNvGrpSpPr/>
          <p:nvPr/>
        </p:nvGrpSpPr>
        <p:grpSpPr>
          <a:xfrm rot="299867">
            <a:off x="2322798" y="611524"/>
            <a:ext cx="4496706" cy="4496706"/>
            <a:chOff x="2323107" y="611863"/>
            <a:chExt cx="4497600" cy="4497600"/>
          </a:xfrm>
        </p:grpSpPr>
        <p:sp>
          <p:nvSpPr>
            <p:cNvPr id="275" name="Google Shape;275;p24"/>
            <p:cNvSpPr/>
            <p:nvPr/>
          </p:nvSpPr>
          <p:spPr>
            <a:xfrm>
              <a:off x="2971800" y="1260475"/>
              <a:ext cx="3200400" cy="3200400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 rot="3084086">
              <a:off x="2971789" y="1260545"/>
              <a:ext cx="3200236" cy="3200236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 rot="6167842">
              <a:off x="2971705" y="1260468"/>
              <a:ext cx="3200399" cy="3200399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rgbClr val="B31A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 rot="9251639">
              <a:off x="2971872" y="1260564"/>
              <a:ext cx="3200362" cy="3200362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 rot="-9264038">
              <a:off x="2972167" y="1260562"/>
              <a:ext cx="3200134" cy="3200134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-6180112">
              <a:off x="2971860" y="1260586"/>
              <a:ext cx="3200245" cy="3200245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-3095961">
              <a:off x="2972104" y="1260584"/>
              <a:ext cx="3200642" cy="3200642"/>
            </a:xfrm>
            <a:prstGeom prst="arc">
              <a:avLst>
                <a:gd fmla="val 16200000" name="adj1"/>
                <a:gd fmla="val 18687141" name="adj2"/>
              </a:avLst>
            </a:prstGeom>
            <a:noFill/>
            <a:ln cap="flat" cmpd="sng" w="228600">
              <a:solidFill>
                <a:srgbClr val="B31A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2" name="Google Shape;282;p24"/>
          <p:cNvSpPr txBox="1"/>
          <p:nvPr>
            <p:ph idx="1" type="body"/>
          </p:nvPr>
        </p:nvSpPr>
        <p:spPr>
          <a:xfrm>
            <a:off x="1278825" y="920125"/>
            <a:ext cx="17706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Attitude</a:t>
            </a:r>
            <a:r>
              <a:rPr b="1" lang="en" sz="1500">
                <a:solidFill>
                  <a:schemeClr val="lt1"/>
                </a:solidFill>
              </a:rPr>
              <a:t> Control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3-Axis stabilization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83" name="Google Shape;283;p24"/>
          <p:cNvSpPr txBox="1"/>
          <p:nvPr>
            <p:ph idx="1" type="body"/>
          </p:nvPr>
        </p:nvSpPr>
        <p:spPr>
          <a:xfrm>
            <a:off x="6538600" y="1997025"/>
            <a:ext cx="2574000" cy="10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Data Processing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Triple Redundancy for Radiation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Flight Software fault management </a:t>
            </a:r>
            <a:endParaRPr sz="1300">
              <a:solidFill>
                <a:schemeClr val="lt1"/>
              </a:solidFill>
            </a:endParaRPr>
          </a:p>
        </p:txBody>
      </p:sp>
      <p:cxnSp>
        <p:nvCxnSpPr>
          <p:cNvPr id="284" name="Google Shape;284;p24"/>
          <p:cNvCxnSpPr/>
          <p:nvPr/>
        </p:nvCxnSpPr>
        <p:spPr>
          <a:xfrm rot="10800000">
            <a:off x="3141300" y="1135150"/>
            <a:ext cx="451800" cy="538800"/>
          </a:xfrm>
          <a:prstGeom prst="straightConnector1">
            <a:avLst/>
          </a:prstGeom>
          <a:noFill/>
          <a:ln cap="flat" cmpd="sng" w="19050">
            <a:solidFill>
              <a:srgbClr val="B31A1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5" name="Google Shape;285;p24"/>
          <p:cNvSpPr/>
          <p:nvPr/>
        </p:nvSpPr>
        <p:spPr>
          <a:xfrm>
            <a:off x="3094350" y="1088975"/>
            <a:ext cx="183000" cy="183000"/>
          </a:xfrm>
          <a:prstGeom prst="ellipse">
            <a:avLst/>
          </a:prstGeom>
          <a:solidFill>
            <a:srgbClr val="B31A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6" name="Google Shape;286;p24"/>
          <p:cNvCxnSpPr/>
          <p:nvPr/>
        </p:nvCxnSpPr>
        <p:spPr>
          <a:xfrm rot="10800000">
            <a:off x="6018350" y="3698525"/>
            <a:ext cx="324300" cy="184500"/>
          </a:xfrm>
          <a:prstGeom prst="straightConnector1">
            <a:avLst/>
          </a:prstGeom>
          <a:noFill/>
          <a:ln cap="flat" cmpd="sng" w="19050">
            <a:solidFill>
              <a:srgbClr val="B31A1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24"/>
          <p:cNvSpPr/>
          <p:nvPr/>
        </p:nvSpPr>
        <p:spPr>
          <a:xfrm>
            <a:off x="6222775" y="3782525"/>
            <a:ext cx="183000" cy="183000"/>
          </a:xfrm>
          <a:prstGeom prst="ellipse">
            <a:avLst/>
          </a:prstGeom>
          <a:solidFill>
            <a:srgbClr val="B31A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4"/>
          <p:cNvSpPr/>
          <p:nvPr/>
        </p:nvSpPr>
        <p:spPr>
          <a:xfrm>
            <a:off x="5429550" y="1077925"/>
            <a:ext cx="183000" cy="183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6342650" y="2139525"/>
            <a:ext cx="183000" cy="1830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2366625" y="2480175"/>
            <a:ext cx="183000" cy="183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4"/>
          <p:cNvSpPr/>
          <p:nvPr/>
        </p:nvSpPr>
        <p:spPr>
          <a:xfrm>
            <a:off x="2867900" y="4095400"/>
            <a:ext cx="183000" cy="1830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4"/>
          <p:cNvSpPr/>
          <p:nvPr/>
        </p:nvSpPr>
        <p:spPr>
          <a:xfrm>
            <a:off x="4480500" y="4672325"/>
            <a:ext cx="183000" cy="183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3" name="Google Shape;293;p24"/>
          <p:cNvCxnSpPr/>
          <p:nvPr/>
        </p:nvCxnSpPr>
        <p:spPr>
          <a:xfrm rot="10800000">
            <a:off x="2454125" y="2578100"/>
            <a:ext cx="584100" cy="8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4"/>
          <p:cNvCxnSpPr/>
          <p:nvPr/>
        </p:nvCxnSpPr>
        <p:spPr>
          <a:xfrm flipH="1">
            <a:off x="5324400" y="1173150"/>
            <a:ext cx="198300" cy="351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4"/>
          <p:cNvCxnSpPr/>
          <p:nvPr/>
        </p:nvCxnSpPr>
        <p:spPr>
          <a:xfrm>
            <a:off x="4568300" y="4428775"/>
            <a:ext cx="900" cy="34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24"/>
          <p:cNvCxnSpPr/>
          <p:nvPr/>
        </p:nvCxnSpPr>
        <p:spPr>
          <a:xfrm flipH="1">
            <a:off x="2947575" y="3876350"/>
            <a:ext cx="414600" cy="3123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24"/>
          <p:cNvCxnSpPr/>
          <p:nvPr/>
        </p:nvCxnSpPr>
        <p:spPr>
          <a:xfrm flipH="1">
            <a:off x="6107750" y="2230375"/>
            <a:ext cx="325200" cy="936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31B1B"/>
              </a:solidFill>
            </a:endParaRPr>
          </a:p>
        </p:txBody>
      </p:sp>
      <p:sp>
        <p:nvSpPr>
          <p:cNvPr id="303" name="Google Shape;303;p25"/>
          <p:cNvSpPr txBox="1"/>
          <p:nvPr>
            <p:ph type="title"/>
          </p:nvPr>
        </p:nvSpPr>
        <p:spPr>
          <a:xfrm>
            <a:off x="221975" y="168150"/>
            <a:ext cx="3544800" cy="71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Mission Logistics</a:t>
            </a:r>
            <a:endParaRPr b="1" sz="2820">
              <a:solidFill>
                <a:schemeClr val="lt1"/>
              </a:solidFill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305" name="Google Shape;305;p25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6" name="Google Shape;306;p25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07" name="Google Shape;307;p25"/>
          <p:cNvGraphicFramePr/>
          <p:nvPr/>
        </p:nvGraphicFramePr>
        <p:xfrm>
          <a:off x="2906850" y="10132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{04EB5730-7E8F-4EA6-9C45-F40F1F7A3CC5}</a:tableStyleId>
              </a:tblPr>
              <a:tblGrid>
                <a:gridCol w="2113750"/>
                <a:gridCol w="1762450"/>
                <a:gridCol w="1803800"/>
              </a:tblGrid>
              <a:tr h="217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Subsystem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Total Mass (kg)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Total Vol (U)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Ground System and Communications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0.91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0.388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Data Processing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0.24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0.489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ADCS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2.83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1.34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Imaging System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1.31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1.42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Propulsion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5.56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6.05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Frame/Coatings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2.92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0.36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Power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1.58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1.66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0000"/>
                    </a:solidFill>
                  </a:tcPr>
                </a:tc>
              </a:tr>
              <a:tr h="22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Total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15.34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11.71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sp>
        <p:nvSpPr>
          <p:cNvPr id="308" name="Google Shape;308;p25"/>
          <p:cNvSpPr txBox="1"/>
          <p:nvPr/>
        </p:nvSpPr>
        <p:spPr>
          <a:xfrm>
            <a:off x="518225" y="1385750"/>
            <a:ext cx="19647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lt1"/>
                </a:solidFill>
              </a:rPr>
              <a:t>Cost</a:t>
            </a:r>
            <a:endParaRPr b="1" sz="17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Constraint: $55 M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Total: $9.7 M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lt1"/>
                </a:solidFill>
              </a:rPr>
              <a:t>Mass</a:t>
            </a:r>
            <a:endParaRPr b="1" sz="17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Constraint: 24 kg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Total: 15.34 kg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lt1"/>
                </a:solidFill>
              </a:rPr>
              <a:t>Volume</a:t>
            </a:r>
            <a:endParaRPr b="1" sz="17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Constraint: 12U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Total: 11.71U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31B1B"/>
              </a:solidFill>
            </a:endParaRPr>
          </a:p>
        </p:txBody>
      </p:sp>
      <p:sp>
        <p:nvSpPr>
          <p:cNvPr id="314" name="Google Shape;314;p26"/>
          <p:cNvSpPr txBox="1"/>
          <p:nvPr>
            <p:ph type="title"/>
          </p:nvPr>
        </p:nvSpPr>
        <p:spPr>
          <a:xfrm>
            <a:off x="2668200" y="414175"/>
            <a:ext cx="3807600" cy="9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Mission Timeline</a:t>
            </a:r>
            <a:endParaRPr b="1" sz="2820">
              <a:solidFill>
                <a:schemeClr val="lt1"/>
              </a:solidFill>
            </a:endParaRPr>
          </a:p>
        </p:txBody>
      </p:sp>
      <p:grpSp>
        <p:nvGrpSpPr>
          <p:cNvPr id="315" name="Google Shape;315;p26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316" name="Google Shape;316;p26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7" name="Google Shape;317;p26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26"/>
          <p:cNvSpPr txBox="1"/>
          <p:nvPr/>
        </p:nvSpPr>
        <p:spPr>
          <a:xfrm>
            <a:off x="576375" y="3245963"/>
            <a:ext cx="124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MCR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CC0000"/>
                </a:solidFill>
              </a:rPr>
              <a:t>JUL 2025</a:t>
            </a:r>
            <a:endParaRPr b="1" sz="1000">
              <a:solidFill>
                <a:srgbClr val="CC0000"/>
              </a:solidFill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6219125" y="3245963"/>
            <a:ext cx="137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CC0000"/>
                </a:solidFill>
              </a:rPr>
              <a:t>Q4 2027</a:t>
            </a:r>
            <a:endParaRPr b="1" sz="850">
              <a:solidFill>
                <a:srgbClr val="CC0000"/>
              </a:solidFill>
            </a:endParaRPr>
          </a:p>
        </p:txBody>
      </p:sp>
      <p:graphicFrame>
        <p:nvGraphicFramePr>
          <p:cNvPr id="320" name="Google Shape;320;p26"/>
          <p:cNvGraphicFramePr/>
          <p:nvPr/>
        </p:nvGraphicFramePr>
        <p:xfrm>
          <a:off x="343225" y="224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{04EB5730-7E8F-4EA6-9C45-F40F1F7A3CC5}</a:tableStyleId>
              </a:tblPr>
              <a:tblGrid>
                <a:gridCol w="856400"/>
                <a:gridCol w="864975"/>
                <a:gridCol w="1197700"/>
                <a:gridCol w="1566275"/>
                <a:gridCol w="2071800"/>
                <a:gridCol w="991350"/>
                <a:gridCol w="909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Pre-phase A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Concept Studies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A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Concept and Technology Development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B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Preliminary Design and Technology Completion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C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Final Design and Fabrication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D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System Assembly, Integration and Test, Launch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E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Operations and Sustainment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</a:rPr>
                        <a:t>Phase F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Closeout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sp>
        <p:nvSpPr>
          <p:cNvPr id="321" name="Google Shape;321;p26"/>
          <p:cNvSpPr txBox="1"/>
          <p:nvPr/>
        </p:nvSpPr>
        <p:spPr>
          <a:xfrm>
            <a:off x="1517025" y="3245963"/>
            <a:ext cx="109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</a:rPr>
              <a:t>MDR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CC0000"/>
                </a:solidFill>
              </a:rPr>
              <a:t>SEP 2025</a:t>
            </a:r>
            <a:endParaRPr b="1" sz="1000">
              <a:solidFill>
                <a:srgbClr val="CC0000"/>
              </a:solidFill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2639624" y="3245963"/>
            <a:ext cx="124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</a:rPr>
              <a:t>PDR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CC0000"/>
                </a:solidFill>
              </a:rPr>
              <a:t>MAR 2026</a:t>
            </a:r>
            <a:endParaRPr b="1" sz="1000">
              <a:solidFill>
                <a:srgbClr val="CC0000"/>
              </a:solidFill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3527251" y="3245963"/>
            <a:ext cx="12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</a:rPr>
              <a:t>CDR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CC0000"/>
                </a:solidFill>
              </a:rPr>
              <a:t>OCT 2026</a:t>
            </a:r>
            <a:endParaRPr b="1" sz="1000">
              <a:solidFill>
                <a:srgbClr val="CC0000"/>
              </a:solidFill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4250475" y="3245963"/>
            <a:ext cx="11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</a:rPr>
              <a:t>SIR</a:t>
            </a:r>
            <a:endParaRPr b="1" sz="1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CC0000"/>
                </a:solidFill>
              </a:rPr>
              <a:t>DEC 2026</a:t>
            </a:r>
            <a:endParaRPr b="1" sz="1000">
              <a:solidFill>
                <a:srgbClr val="CC0000"/>
              </a:solidFill>
            </a:endParaRPr>
          </a:p>
        </p:txBody>
      </p:sp>
      <p:sp>
        <p:nvSpPr>
          <p:cNvPr id="325" name="Google Shape;325;p26"/>
          <p:cNvSpPr txBox="1"/>
          <p:nvPr/>
        </p:nvSpPr>
        <p:spPr>
          <a:xfrm>
            <a:off x="1211625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2 Months</a:t>
            </a:r>
            <a:endParaRPr sz="1000">
              <a:solidFill>
                <a:srgbClr val="4285F4"/>
              </a:solidFill>
            </a:endParaRPr>
          </a:p>
        </p:txBody>
      </p:sp>
      <p:sp>
        <p:nvSpPr>
          <p:cNvPr id="326" name="Google Shape;326;p26"/>
          <p:cNvSpPr txBox="1"/>
          <p:nvPr/>
        </p:nvSpPr>
        <p:spPr>
          <a:xfrm>
            <a:off x="2242825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6 Months</a:t>
            </a:r>
            <a:endParaRPr sz="1000">
              <a:solidFill>
                <a:srgbClr val="4285F4"/>
              </a:solidFill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3620400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9 Months</a:t>
            </a:r>
            <a:endParaRPr sz="1000">
              <a:solidFill>
                <a:srgbClr val="4285F4"/>
              </a:solidFill>
            </a:endParaRPr>
          </a:p>
        </p:txBody>
      </p:sp>
      <p:sp>
        <p:nvSpPr>
          <p:cNvPr id="328" name="Google Shape;328;p26"/>
          <p:cNvSpPr txBox="1"/>
          <p:nvPr/>
        </p:nvSpPr>
        <p:spPr>
          <a:xfrm>
            <a:off x="5364188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10 Months</a:t>
            </a:r>
            <a:endParaRPr sz="1000">
              <a:solidFill>
                <a:srgbClr val="4285F4"/>
              </a:solidFill>
            </a:endParaRPr>
          </a:p>
        </p:txBody>
      </p:sp>
      <p:sp>
        <p:nvSpPr>
          <p:cNvPr id="329" name="Google Shape;329;p26"/>
          <p:cNvSpPr txBox="1"/>
          <p:nvPr/>
        </p:nvSpPr>
        <p:spPr>
          <a:xfrm>
            <a:off x="6980438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&lt; 2 years</a:t>
            </a:r>
            <a:endParaRPr sz="1000">
              <a:solidFill>
                <a:srgbClr val="4285F4"/>
              </a:solidFill>
            </a:endParaRPr>
          </a:p>
        </p:txBody>
      </p:sp>
      <p:sp>
        <p:nvSpPr>
          <p:cNvPr id="330" name="Google Shape;330;p26"/>
          <p:cNvSpPr txBox="1"/>
          <p:nvPr/>
        </p:nvSpPr>
        <p:spPr>
          <a:xfrm>
            <a:off x="7947263" y="1971038"/>
            <a:ext cx="85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5F4"/>
                </a:solidFill>
              </a:rPr>
              <a:t>2 months</a:t>
            </a:r>
            <a:endParaRPr sz="1000">
              <a:solidFill>
                <a:srgbClr val="4285F4"/>
              </a:solidFill>
            </a:endParaRPr>
          </a:p>
        </p:txBody>
      </p:sp>
      <p:cxnSp>
        <p:nvCxnSpPr>
          <p:cNvPr id="331" name="Google Shape;331;p26"/>
          <p:cNvCxnSpPr/>
          <p:nvPr/>
        </p:nvCxnSpPr>
        <p:spPr>
          <a:xfrm flipH="1" rot="10800000">
            <a:off x="1199625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26"/>
          <p:cNvCxnSpPr/>
          <p:nvPr/>
        </p:nvCxnSpPr>
        <p:spPr>
          <a:xfrm flipH="1" rot="10800000">
            <a:off x="2065125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26"/>
          <p:cNvCxnSpPr/>
          <p:nvPr/>
        </p:nvCxnSpPr>
        <p:spPr>
          <a:xfrm flipH="1" rot="10800000">
            <a:off x="3262887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4" name="Google Shape;334;p26"/>
          <p:cNvCxnSpPr/>
          <p:nvPr/>
        </p:nvCxnSpPr>
        <p:spPr>
          <a:xfrm flipH="1" rot="10800000">
            <a:off x="4174200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5" name="Google Shape;335;p26"/>
          <p:cNvCxnSpPr/>
          <p:nvPr/>
        </p:nvCxnSpPr>
        <p:spPr>
          <a:xfrm flipH="1" rot="10800000">
            <a:off x="4828575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6" name="Google Shape;336;p26"/>
          <p:cNvCxnSpPr/>
          <p:nvPr/>
        </p:nvCxnSpPr>
        <p:spPr>
          <a:xfrm flipH="1" rot="10800000">
            <a:off x="6904925" y="2851400"/>
            <a:ext cx="1200" cy="3168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"/>
          <p:cNvSpPr txBox="1"/>
          <p:nvPr>
            <p:ph idx="1" type="body"/>
          </p:nvPr>
        </p:nvSpPr>
        <p:spPr>
          <a:xfrm>
            <a:off x="666750" y="1905000"/>
            <a:ext cx="7810500" cy="31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Mini Luna + TREx spacecraft</a:t>
            </a:r>
            <a:r>
              <a:rPr lang="en">
                <a:solidFill>
                  <a:schemeClr val="lt1"/>
                </a:solidFill>
              </a:rPr>
              <a:t> seek to rendezvous with a </a:t>
            </a:r>
            <a:r>
              <a:rPr b="1" lang="en">
                <a:solidFill>
                  <a:schemeClr val="lt1"/>
                </a:solidFill>
              </a:rPr>
              <a:t>TCO</a:t>
            </a:r>
            <a:r>
              <a:rPr lang="en">
                <a:solidFill>
                  <a:schemeClr val="lt1"/>
                </a:solidFill>
              </a:rPr>
              <a:t> and capture surface and tomographic imagery to analyze the target asteroid’s composition and structure.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Pave the way for capturing TCOs and inserting them into stable orbits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Potentially be repurposed for a mission to newly discovered 2024 YR4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343" name="Google Shape;343;p27"/>
          <p:cNvGrpSpPr/>
          <p:nvPr/>
        </p:nvGrpSpPr>
        <p:grpSpPr>
          <a:xfrm>
            <a:off x="3467316" y="199681"/>
            <a:ext cx="2209374" cy="2120086"/>
            <a:chOff x="3712587" y="499125"/>
            <a:chExt cx="2924000" cy="2842700"/>
          </a:xfrm>
        </p:grpSpPr>
        <p:sp>
          <p:nvSpPr>
            <p:cNvPr id="344" name="Google Shape;344;p27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5" name="Google Shape;345;p27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312303" y="222521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Mentors</a:t>
            </a:r>
            <a:endParaRPr b="1" sz="2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28"/>
          <p:cNvSpPr txBox="1"/>
          <p:nvPr/>
        </p:nvSpPr>
        <p:spPr>
          <a:xfrm>
            <a:off x="251550" y="1263875"/>
            <a:ext cx="1513800" cy="47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Elaine Petro, PhD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Propulsion</a:t>
            </a:r>
            <a:endParaRPr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3">
            <a:alphaModFix/>
          </a:blip>
          <a:srcRect b="15115" l="0" r="3623" t="8197"/>
          <a:stretch/>
        </p:blipFill>
        <p:spPr>
          <a:xfrm>
            <a:off x="1629450" y="999400"/>
            <a:ext cx="996900" cy="96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28"/>
          <p:cNvSpPr txBox="1"/>
          <p:nvPr/>
        </p:nvSpPr>
        <p:spPr>
          <a:xfrm>
            <a:off x="3044775" y="2511675"/>
            <a:ext cx="1663500" cy="5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Josh Umansky-Castro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SMDS TA</a:t>
            </a:r>
            <a:endParaRPr b="0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5" name="Google Shape;355;p28"/>
          <p:cNvPicPr preferRelativeResize="0"/>
          <p:nvPr/>
        </p:nvPicPr>
        <p:blipFill rotWithShape="1">
          <a:blip r:embed="rId4">
            <a:alphaModFix/>
          </a:blip>
          <a:srcRect b="61333" l="54304" r="9109" t="2342"/>
          <a:stretch/>
        </p:blipFill>
        <p:spPr>
          <a:xfrm>
            <a:off x="4572003" y="2315178"/>
            <a:ext cx="996900" cy="98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/>
          <p:nvPr/>
        </p:nvSpPr>
        <p:spPr>
          <a:xfrm>
            <a:off x="6333150" y="3199700"/>
            <a:ext cx="1582200" cy="5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Fabien Royer, PhD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Space Structures</a:t>
            </a:r>
            <a:endParaRPr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3044775" y="1219025"/>
            <a:ext cx="1685100" cy="5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Andrew van Paridon, PhD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SMDS</a:t>
            </a:r>
            <a:endParaRPr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203400" y="2511663"/>
            <a:ext cx="1513800" cy="5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Dmitry Savransky, PhD</a:t>
            </a:r>
            <a:endParaRPr b="1"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Orbital Mechanics</a:t>
            </a:r>
            <a:endParaRPr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28"/>
          <p:cNvSpPr txBox="1"/>
          <p:nvPr/>
        </p:nvSpPr>
        <p:spPr>
          <a:xfrm>
            <a:off x="6315900" y="1920088"/>
            <a:ext cx="1685100" cy="5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Jamie Lloyd, PhD</a:t>
            </a:r>
            <a:endParaRPr b="1"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Science Instrument</a:t>
            </a:r>
            <a:endParaRPr sz="1000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0" name="Google Shape;3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9348" y="1730789"/>
            <a:ext cx="819900" cy="93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9450" y="2293263"/>
            <a:ext cx="996900" cy="9969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362" name="Google Shape;362;p28"/>
          <p:cNvPicPr preferRelativeResize="0"/>
          <p:nvPr/>
        </p:nvPicPr>
        <p:blipFill rotWithShape="1">
          <a:blip r:embed="rId7">
            <a:alphaModFix/>
          </a:blip>
          <a:srcRect b="8955" l="8955" r="8955" t="8955"/>
          <a:stretch/>
        </p:blipFill>
        <p:spPr>
          <a:xfrm>
            <a:off x="4640204" y="1031875"/>
            <a:ext cx="996900" cy="9969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63" name="Google Shape;363;p28"/>
          <p:cNvSpPr txBox="1"/>
          <p:nvPr/>
        </p:nvSpPr>
        <p:spPr>
          <a:xfrm>
            <a:off x="3044775" y="3771725"/>
            <a:ext cx="1876500" cy="47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Grace Genszler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SMDS TA</a:t>
            </a:r>
            <a:endParaRPr b="0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4" name="Google Shape;364;p28"/>
          <p:cNvPicPr preferRelativeResize="0"/>
          <p:nvPr/>
        </p:nvPicPr>
        <p:blipFill rotWithShape="1">
          <a:blip r:embed="rId8">
            <a:alphaModFix/>
          </a:blip>
          <a:srcRect b="13051" l="0" r="0" t="0"/>
          <a:stretch/>
        </p:blipFill>
        <p:spPr>
          <a:xfrm>
            <a:off x="4572000" y="3554675"/>
            <a:ext cx="996900" cy="99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5" name="Google Shape;36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9347" y="3069952"/>
            <a:ext cx="819900" cy="8196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66" name="Google Shape;366;p28"/>
          <p:cNvCxnSpPr/>
          <p:nvPr/>
        </p:nvCxnSpPr>
        <p:spPr>
          <a:xfrm>
            <a:off x="291162" y="704850"/>
            <a:ext cx="1338300" cy="0"/>
          </a:xfrm>
          <a:prstGeom prst="straightConnector1">
            <a:avLst/>
          </a:prstGeom>
          <a:noFill/>
          <a:ln cap="flat" cmpd="sng" w="19050">
            <a:solidFill>
              <a:srgbClr val="B31A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p28"/>
          <p:cNvSpPr txBox="1"/>
          <p:nvPr/>
        </p:nvSpPr>
        <p:spPr>
          <a:xfrm>
            <a:off x="217350" y="3867950"/>
            <a:ext cx="1582200" cy="47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729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Mason Peck, PhD</a:t>
            </a:r>
            <a:endParaRPr b="1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rPr>
              <a:t>Mission Design</a:t>
            </a:r>
            <a:endParaRPr b="0" i="0" sz="1000" u="none" cap="none" strike="noStrike">
              <a:solidFill>
                <a:srgbClr val="A729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28"/>
          <p:cNvPicPr preferRelativeResize="0"/>
          <p:nvPr/>
        </p:nvPicPr>
        <p:blipFill rotWithShape="1">
          <a:blip r:embed="rId10">
            <a:alphaModFix/>
          </a:blip>
          <a:srcRect b="23065" l="0" r="0" t="5147"/>
          <a:stretch/>
        </p:blipFill>
        <p:spPr>
          <a:xfrm>
            <a:off x="1629450" y="3622547"/>
            <a:ext cx="996900" cy="961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9" name="Google Shape;369;p28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370" name="Google Shape;370;p28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1" name="Google Shape;371;p28"/>
            <p:cNvPicPr preferRelativeResize="0"/>
            <p:nvPr/>
          </p:nvPicPr>
          <p:blipFill rotWithShape="1">
            <a:blip r:embed="rId11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9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377" name="Google Shape;377;p29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8" name="Google Shape;378;p29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9" name="Google Shape;379;p29" title="sillines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850" y="1030800"/>
            <a:ext cx="6042798" cy="40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9"/>
          <p:cNvSpPr txBox="1"/>
          <p:nvPr/>
        </p:nvSpPr>
        <p:spPr>
          <a:xfrm>
            <a:off x="2692550" y="67600"/>
            <a:ext cx="50274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</a:rPr>
              <a:t>Thank You</a:t>
            </a:r>
            <a:endParaRPr sz="4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 SmallSat Mission Design School</a:t>
            </a:r>
            <a:endParaRPr sz="4400">
              <a:solidFill>
                <a:srgbClr val="FFFFFF"/>
              </a:solidFill>
            </a:endParaRPr>
          </a:p>
        </p:txBody>
      </p:sp>
      <p:sp>
        <p:nvSpPr>
          <p:cNvPr id="381" name="Google Shape;381;p29"/>
          <p:cNvSpPr txBox="1"/>
          <p:nvPr/>
        </p:nvSpPr>
        <p:spPr>
          <a:xfrm>
            <a:off x="0" y="0"/>
            <a:ext cx="1550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82" name="Google Shape;382;p29"/>
          <p:cNvPicPr preferRelativeResize="0"/>
          <p:nvPr/>
        </p:nvPicPr>
        <p:blipFill rotWithShape="1">
          <a:blip r:embed="rId5">
            <a:alphaModFix/>
          </a:blip>
          <a:srcRect b="22538" l="0" r="0" t="23243"/>
          <a:stretch/>
        </p:blipFill>
        <p:spPr>
          <a:xfrm>
            <a:off x="183450" y="1694038"/>
            <a:ext cx="1183800" cy="3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450" y="2084385"/>
            <a:ext cx="1183800" cy="32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553" y="1296038"/>
            <a:ext cx="1177599" cy="2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489" y="2524126"/>
            <a:ext cx="913723" cy="24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9"/>
          <p:cNvPicPr preferRelativeResize="0"/>
          <p:nvPr/>
        </p:nvPicPr>
        <p:blipFill rotWithShape="1">
          <a:blip r:embed="rId9">
            <a:alphaModFix/>
          </a:blip>
          <a:srcRect b="42971" l="15672" r="14456" t="28509"/>
          <a:stretch/>
        </p:blipFill>
        <p:spPr>
          <a:xfrm>
            <a:off x="372150" y="2834069"/>
            <a:ext cx="806399" cy="18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 rotWithShape="1">
          <a:blip r:embed="rId10">
            <a:alphaModFix/>
          </a:blip>
          <a:srcRect b="19092" l="17494" r="16390" t="15832"/>
          <a:stretch/>
        </p:blipFill>
        <p:spPr>
          <a:xfrm>
            <a:off x="462190" y="3088775"/>
            <a:ext cx="626311" cy="50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9"/>
          <p:cNvPicPr preferRelativeResize="0"/>
          <p:nvPr/>
        </p:nvPicPr>
        <p:blipFill rotWithShape="1">
          <a:blip r:embed="rId11">
            <a:alphaModFix/>
          </a:blip>
          <a:srcRect b="41199" l="25663" r="22490" t="22262"/>
          <a:stretch/>
        </p:blipFill>
        <p:spPr>
          <a:xfrm>
            <a:off x="537552" y="3658938"/>
            <a:ext cx="475594" cy="1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 txBox="1"/>
          <p:nvPr>
            <p:ph type="title"/>
          </p:nvPr>
        </p:nvSpPr>
        <p:spPr>
          <a:xfrm>
            <a:off x="975300" y="207513"/>
            <a:ext cx="7193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chemeClr val="lt1"/>
                </a:solidFill>
              </a:rPr>
              <a:t>SmallSat Mission Design School</a:t>
            </a:r>
            <a:endParaRPr b="1" sz="3320">
              <a:solidFill>
                <a:schemeClr val="lt1"/>
              </a:solidFill>
            </a:endParaRPr>
          </a:p>
        </p:txBody>
      </p:sp>
      <p:pic>
        <p:nvPicPr>
          <p:cNvPr id="78" name="Google Shape;78;p14" title="8051380907292109420.jpg"/>
          <p:cNvPicPr preferRelativeResize="0"/>
          <p:nvPr/>
        </p:nvPicPr>
        <p:blipFill rotWithShape="1">
          <a:blip r:embed="rId3">
            <a:alphaModFix/>
          </a:blip>
          <a:srcRect b="5534" l="8534" r="9249" t="5347"/>
          <a:stretch/>
        </p:blipFill>
        <p:spPr>
          <a:xfrm>
            <a:off x="148686" y="871038"/>
            <a:ext cx="5420426" cy="391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5575738" y="870975"/>
            <a:ext cx="3362400" cy="391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14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81" name="Google Shape;81;p14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2" name="Google Shape;82;p14"/>
            <p:cNvPicPr preferRelativeResize="0"/>
            <p:nvPr/>
          </p:nvPicPr>
          <p:blipFill rotWithShape="1">
            <a:blip r:embed="rId4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3963" y="871050"/>
            <a:ext cx="1465975" cy="14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1350" y="2078325"/>
            <a:ext cx="1345075" cy="13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7">
            <a:alphaModFix/>
          </a:blip>
          <a:srcRect b="34237" l="6701" r="6379" t="29708"/>
          <a:stretch/>
        </p:blipFill>
        <p:spPr>
          <a:xfrm>
            <a:off x="6145163" y="3423388"/>
            <a:ext cx="2223575" cy="61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8675" y="2017875"/>
            <a:ext cx="1465974" cy="14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0075" y="4135500"/>
            <a:ext cx="1893750" cy="5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15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94" name="Google Shape;94;p15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5" name="Google Shape;95;p15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15"/>
          <p:cNvSpPr txBox="1"/>
          <p:nvPr/>
        </p:nvSpPr>
        <p:spPr>
          <a:xfrm>
            <a:off x="939450" y="505784"/>
            <a:ext cx="72651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A Temporarily Captured Orbiter (TCO) is a small(ish) asteroid temporarily captured in the Earth-Moon system for at least one geocentric orbit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4426275" y="2278550"/>
            <a:ext cx="4674300" cy="20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lt1"/>
                </a:solidFill>
              </a:rPr>
              <a:t>TCO Criteria:</a:t>
            </a:r>
            <a:endParaRPr b="1" i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</a:t>
            </a:r>
            <a:r>
              <a:rPr lang="en" sz="1800">
                <a:solidFill>
                  <a:schemeClr val="lt1"/>
                </a:solidFill>
              </a:rPr>
              <a:t>CO kinetic energy is less than local Earth escape energy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Distance from Earth to TCO &lt; 0.03 AU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TCO diameter between 1 and 100m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99" y="2031125"/>
            <a:ext cx="4285548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182650" y="1543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Recent TCO Example:</a:t>
            </a:r>
            <a:r>
              <a:rPr b="1" i="1" lang="en" sz="2820">
                <a:solidFill>
                  <a:schemeClr val="lt1"/>
                </a:solidFill>
              </a:rPr>
              <a:t> 2024 PT5</a:t>
            </a:r>
            <a:endParaRPr b="1" i="1" sz="2820">
              <a:solidFill>
                <a:schemeClr val="lt1"/>
              </a:solidFill>
            </a:endParaRPr>
          </a:p>
        </p:txBody>
      </p:sp>
      <p:grpSp>
        <p:nvGrpSpPr>
          <p:cNvPr id="105" name="Google Shape;105;p16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106" name="Google Shape;106;p16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" name="Google Shape;107;p16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 b="2954" l="68780" r="0" t="14740"/>
          <a:stretch/>
        </p:blipFill>
        <p:spPr>
          <a:xfrm>
            <a:off x="705025" y="1055650"/>
            <a:ext cx="2314701" cy="325427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109" name="Google Shape;109;p16" title="2024_pt5-ezgif.com-speed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1599" y="977900"/>
            <a:ext cx="4558876" cy="34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3259525" y="4527750"/>
            <a:ext cx="46230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Orbital simulation of Earth, the moon, and 2024 PT5. Credit: Daniel Papp, Telescope Live, and HORIZONS System, JPL, NASA</a:t>
            </a:r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" name="Google Shape;116;p17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117" name="Google Shape;117;p17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8" name="Google Shape;118;p17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7"/>
          <p:cNvSpPr txBox="1"/>
          <p:nvPr/>
        </p:nvSpPr>
        <p:spPr>
          <a:xfrm>
            <a:off x="97850" y="1101675"/>
            <a:ext cx="4358400" cy="3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The primordial composition of TCOs remains largely unstudied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They provide information on the early solar system and planetary formation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May contain organic or volatile compounds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Longer length of time for study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Provide opportunities for technology demos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 flipH="1">
            <a:off x="4570800" y="998775"/>
            <a:ext cx="17700" cy="353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17"/>
          <p:cNvSpPr txBox="1"/>
          <p:nvPr/>
        </p:nvSpPr>
        <p:spPr>
          <a:xfrm>
            <a:off x="825" y="1312075"/>
            <a:ext cx="9254700" cy="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22" name="Google Shape;122;p17"/>
          <p:cNvCxnSpPr/>
          <p:nvPr/>
        </p:nvCxnSpPr>
        <p:spPr>
          <a:xfrm flipH="1" rot="10800000">
            <a:off x="-51000" y="9591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17"/>
          <p:cNvSpPr txBox="1"/>
          <p:nvPr/>
        </p:nvSpPr>
        <p:spPr>
          <a:xfrm>
            <a:off x="847775" y="116525"/>
            <a:ext cx="70668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Why TCOs Matter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124" name="Google Shape;124;p17"/>
          <p:cNvCxnSpPr/>
          <p:nvPr/>
        </p:nvCxnSpPr>
        <p:spPr>
          <a:xfrm flipH="1" rot="10800000">
            <a:off x="-43350" y="45366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18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131" name="Google Shape;131;p18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" name="Google Shape;132;p18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18"/>
          <p:cNvSpPr txBox="1"/>
          <p:nvPr/>
        </p:nvSpPr>
        <p:spPr>
          <a:xfrm>
            <a:off x="97850" y="1101675"/>
            <a:ext cx="4358400" cy="3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The primordial composition of TCOs remains largely unstudied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They provide information on the early solar system and planetary formation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May contain organic or volatile compounds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Longer length of time for study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Provide opportunities for technology demos</a:t>
            </a:r>
            <a:endParaRPr sz="1500">
              <a:solidFill>
                <a:srgbClr val="999999"/>
              </a:solidFill>
            </a:endParaRPr>
          </a:p>
        </p:txBody>
      </p:sp>
      <p:cxnSp>
        <p:nvCxnSpPr>
          <p:cNvPr id="134" name="Google Shape;134;p18"/>
          <p:cNvCxnSpPr/>
          <p:nvPr/>
        </p:nvCxnSpPr>
        <p:spPr>
          <a:xfrm flipH="1">
            <a:off x="4570800" y="998775"/>
            <a:ext cx="17700" cy="353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8"/>
          <p:cNvSpPr txBox="1"/>
          <p:nvPr/>
        </p:nvSpPr>
        <p:spPr>
          <a:xfrm>
            <a:off x="825" y="1312075"/>
            <a:ext cx="9254700" cy="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36" name="Google Shape;136;p18"/>
          <p:cNvCxnSpPr/>
          <p:nvPr/>
        </p:nvCxnSpPr>
        <p:spPr>
          <a:xfrm flipH="1" rot="10800000">
            <a:off x="-51000" y="9591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p18"/>
          <p:cNvSpPr txBox="1"/>
          <p:nvPr/>
        </p:nvSpPr>
        <p:spPr>
          <a:xfrm>
            <a:off x="847775" y="116525"/>
            <a:ext cx="70668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Why TCOs Matter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138" name="Google Shape;138;p18"/>
          <p:cNvCxnSpPr/>
          <p:nvPr/>
        </p:nvCxnSpPr>
        <p:spPr>
          <a:xfrm flipH="1" rot="10800000">
            <a:off x="-43350" y="45366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18"/>
          <p:cNvSpPr txBox="1"/>
          <p:nvPr/>
        </p:nvSpPr>
        <p:spPr>
          <a:xfrm>
            <a:off x="4791425" y="1159400"/>
            <a:ext cx="4111200" cy="3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National Academy of Sciences, Engineering and Medicine Decadal Survey</a:t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</a:rPr>
              <a:t>Q4.1b</a:t>
            </a:r>
            <a:r>
              <a:rPr b="1" lang="en" sz="1500">
                <a:solidFill>
                  <a:schemeClr val="lt1"/>
                </a:solidFill>
              </a:rPr>
              <a:t> </a:t>
            </a:r>
            <a:r>
              <a:rPr lang="en" sz="1500">
                <a:solidFill>
                  <a:schemeClr val="lt1"/>
                </a:solidFill>
              </a:rPr>
              <a:t>How Has Collisional and Dynamical Evolution Affected Small Body Populations?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</a:rPr>
              <a:t>Q4.1c</a:t>
            </a:r>
            <a:r>
              <a:rPr b="1" lang="en" sz="1500">
                <a:solidFill>
                  <a:schemeClr val="lt1"/>
                </a:solidFill>
              </a:rPr>
              <a:t> </a:t>
            </a:r>
            <a:r>
              <a:rPr lang="en" sz="1500">
                <a:solidFill>
                  <a:schemeClr val="lt1"/>
                </a:solidFill>
              </a:rPr>
              <a:t>What Are the Life Cycles of Small Bodies in the Solar System and How Are They Affected by Collisions, Thermal Changes, and Non-gravitational Forces?</a:t>
            </a:r>
            <a:endParaRPr b="1" sz="2600">
              <a:solidFill>
                <a:schemeClr val="lt1"/>
              </a:solidFill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4076825" y="2665700"/>
            <a:ext cx="714600" cy="2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/>
          <p:nvPr/>
        </p:nvSpPr>
        <p:spPr>
          <a:xfrm>
            <a:off x="0" y="-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19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147" name="Google Shape;147;p19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8" name="Google Shape;148;p19"/>
            <p:cNvPicPr preferRelativeResize="0"/>
            <p:nvPr/>
          </p:nvPicPr>
          <p:blipFill rotWithShape="1">
            <a:blip r:embed="rId3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19"/>
          <p:cNvSpPr txBox="1"/>
          <p:nvPr/>
        </p:nvSpPr>
        <p:spPr>
          <a:xfrm>
            <a:off x="97850" y="1101675"/>
            <a:ext cx="4358400" cy="3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The primordial composition of TCOs remains largely unstudied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They provide information on the early solar system and planetary formation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May contain organic or volatile compounds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Longer length of time for study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solidFill>
                  <a:srgbClr val="999999"/>
                </a:solidFill>
              </a:rPr>
              <a:t>Provide opportunities for technology demos</a:t>
            </a:r>
            <a:endParaRPr sz="1500">
              <a:solidFill>
                <a:srgbClr val="999999"/>
              </a:solidFill>
            </a:endParaRPr>
          </a:p>
        </p:txBody>
      </p:sp>
      <p:cxnSp>
        <p:nvCxnSpPr>
          <p:cNvPr id="150" name="Google Shape;150;p19"/>
          <p:cNvCxnSpPr/>
          <p:nvPr/>
        </p:nvCxnSpPr>
        <p:spPr>
          <a:xfrm flipH="1">
            <a:off x="4570800" y="998775"/>
            <a:ext cx="17700" cy="353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19"/>
          <p:cNvSpPr txBox="1"/>
          <p:nvPr/>
        </p:nvSpPr>
        <p:spPr>
          <a:xfrm>
            <a:off x="825" y="1312075"/>
            <a:ext cx="9254700" cy="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 flipH="1" rot="10800000">
            <a:off x="-51000" y="9591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p19"/>
          <p:cNvSpPr txBox="1"/>
          <p:nvPr/>
        </p:nvSpPr>
        <p:spPr>
          <a:xfrm>
            <a:off x="847775" y="116525"/>
            <a:ext cx="70668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Why TCOs Matter</a:t>
            </a:r>
            <a:endParaRPr b="1" sz="3100">
              <a:solidFill>
                <a:schemeClr val="lt1"/>
              </a:solidFill>
            </a:endParaRPr>
          </a:p>
        </p:txBody>
      </p:sp>
      <p:cxnSp>
        <p:nvCxnSpPr>
          <p:cNvPr id="154" name="Google Shape;154;p19"/>
          <p:cNvCxnSpPr/>
          <p:nvPr/>
        </p:nvCxnSpPr>
        <p:spPr>
          <a:xfrm flipH="1" rot="10800000">
            <a:off x="-43350" y="4536675"/>
            <a:ext cx="9246000" cy="1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19"/>
          <p:cNvSpPr txBox="1"/>
          <p:nvPr/>
        </p:nvSpPr>
        <p:spPr>
          <a:xfrm>
            <a:off x="4791425" y="1159400"/>
            <a:ext cx="4111200" cy="3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9999"/>
                </a:solidFill>
              </a:rPr>
              <a:t>National Academy of Sciences, Engineering and Medicine Decadal Survey</a:t>
            </a:r>
            <a:endParaRPr b="1" sz="2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</a:rPr>
              <a:t>Q4.1b </a:t>
            </a:r>
            <a:r>
              <a:rPr lang="en" sz="1500">
                <a:solidFill>
                  <a:srgbClr val="999999"/>
                </a:solidFill>
              </a:rPr>
              <a:t>How Has Collisional and Dynamical Evolution Affected Small Body Populations?</a:t>
            </a:r>
            <a:endParaRPr sz="1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</a:rPr>
              <a:t>Q4.1c </a:t>
            </a:r>
            <a:r>
              <a:rPr lang="en" sz="1500">
                <a:solidFill>
                  <a:srgbClr val="999999"/>
                </a:solidFill>
              </a:rPr>
              <a:t>What Are the Life Cycles of Small Bodies in the Solar System and How Are They Affected by Collisions, Thermal Changes, and Non-gravitational Forces?</a:t>
            </a:r>
            <a:endParaRPr b="1" sz="2600">
              <a:solidFill>
                <a:srgbClr val="999999"/>
              </a:solidFill>
            </a:endParaRPr>
          </a:p>
        </p:txBody>
      </p:sp>
      <p:sp>
        <p:nvSpPr>
          <p:cNvPr id="156" name="Google Shape;156;p19"/>
          <p:cNvSpPr/>
          <p:nvPr/>
        </p:nvSpPr>
        <p:spPr>
          <a:xfrm rot="6462529">
            <a:off x="4419331" y="4333737"/>
            <a:ext cx="456638" cy="25597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825" y="4624800"/>
            <a:ext cx="91440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</a:rPr>
              <a:t>SMDS wants to determine size, shape, rotation rate, and surface composition of a TCO</a:t>
            </a:r>
            <a:endParaRPr b="1"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/>
          </a:blip>
          <a:srcRect b="0" l="53390" r="0" t="52832"/>
          <a:stretch/>
        </p:blipFill>
        <p:spPr>
          <a:xfrm rot="707955">
            <a:off x="4092981" y="544819"/>
            <a:ext cx="4924215" cy="2713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>
            <a:off x="4165250" y="2471650"/>
            <a:ext cx="312300" cy="3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0" y="-75"/>
            <a:ext cx="42351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30625" y="1366050"/>
            <a:ext cx="4134600" cy="28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 rendezvous mission to collect data on a TCO asteroid in situ for the first time in 2028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>
                <a:solidFill>
                  <a:schemeClr val="lt1"/>
                </a:solidFill>
              </a:rPr>
              <a:t>12U volume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>
                <a:solidFill>
                  <a:schemeClr val="lt1"/>
                </a:solidFill>
              </a:rPr>
              <a:t>15 kg (33 lb)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>
                <a:solidFill>
                  <a:schemeClr val="lt1"/>
                </a:solidFill>
              </a:rPr>
              <a:t>Subsystem Single Fault Tolerance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>
                <a:solidFill>
                  <a:schemeClr val="lt1"/>
                </a:solidFill>
              </a:rPr>
              <a:t>Rapid Response Capability 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66" name="Google Shape;166;p20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167" name="Google Shape;167;p20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8" name="Google Shape;168;p20"/>
            <p:cNvPicPr preferRelativeResize="0"/>
            <p:nvPr/>
          </p:nvPicPr>
          <p:blipFill rotWithShape="1">
            <a:blip r:embed="rId4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20"/>
          <p:cNvSpPr txBox="1"/>
          <p:nvPr>
            <p:ph type="title"/>
          </p:nvPr>
        </p:nvSpPr>
        <p:spPr>
          <a:xfrm>
            <a:off x="160655" y="207513"/>
            <a:ext cx="703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solidFill>
                  <a:schemeClr val="lt1"/>
                </a:solidFill>
              </a:rPr>
              <a:t>The Mini-Luna Mission &amp; </a:t>
            </a:r>
            <a:r>
              <a:rPr b="1" lang="en" sz="2620"/>
              <a:t>TREx Spacecraft</a:t>
            </a:r>
            <a:endParaRPr b="1" sz="2620"/>
          </a:p>
        </p:txBody>
      </p:sp>
      <p:pic>
        <p:nvPicPr>
          <p:cNvPr id="170" name="Google Shape;170;p20" title="CAD2-1.png"/>
          <p:cNvPicPr preferRelativeResize="0"/>
          <p:nvPr/>
        </p:nvPicPr>
        <p:blipFill rotWithShape="1">
          <a:blip r:embed="rId5">
            <a:alphaModFix/>
          </a:blip>
          <a:srcRect b="55954" l="64086" r="16205" t="3008"/>
          <a:stretch/>
        </p:blipFill>
        <p:spPr>
          <a:xfrm>
            <a:off x="4901925" y="3805625"/>
            <a:ext cx="979549" cy="11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 title="CAD2-1.png"/>
          <p:cNvPicPr preferRelativeResize="0"/>
          <p:nvPr/>
        </p:nvPicPr>
        <p:blipFill rotWithShape="1">
          <a:blip r:embed="rId5">
            <a:alphaModFix/>
          </a:blip>
          <a:srcRect b="53336" l="5673" r="51633" t="0"/>
          <a:stretch/>
        </p:blipFill>
        <p:spPr>
          <a:xfrm>
            <a:off x="6583913" y="3732800"/>
            <a:ext cx="2122100" cy="127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0"/>
          <p:cNvGrpSpPr/>
          <p:nvPr/>
        </p:nvGrpSpPr>
        <p:grpSpPr>
          <a:xfrm>
            <a:off x="4326275" y="2982713"/>
            <a:ext cx="2096600" cy="815175"/>
            <a:chOff x="6820675" y="4179550"/>
            <a:chExt cx="2096600" cy="815175"/>
          </a:xfrm>
        </p:grpSpPr>
        <p:pic>
          <p:nvPicPr>
            <p:cNvPr id="173" name="Google Shape;173;p20" title="CAD2-1.png"/>
            <p:cNvPicPr preferRelativeResize="0"/>
            <p:nvPr/>
          </p:nvPicPr>
          <p:blipFill rotWithShape="1">
            <a:blip r:embed="rId5">
              <a:alphaModFix/>
            </a:blip>
            <a:srcRect b="7079" l="6367" r="51575" t="63173"/>
            <a:stretch/>
          </p:blipFill>
          <p:spPr>
            <a:xfrm>
              <a:off x="6826775" y="4179550"/>
              <a:ext cx="2090500" cy="815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20"/>
            <p:cNvSpPr/>
            <p:nvPr/>
          </p:nvSpPr>
          <p:spPr>
            <a:xfrm>
              <a:off x="6820675" y="4627825"/>
              <a:ext cx="312300" cy="36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Google Shape;175;p20"/>
          <p:cNvSpPr/>
          <p:nvPr/>
        </p:nvSpPr>
        <p:spPr>
          <a:xfrm>
            <a:off x="5788525" y="3223500"/>
            <a:ext cx="763800" cy="3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5719550" y="3190213"/>
            <a:ext cx="13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20 x 20 cm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5815675" y="4167800"/>
            <a:ext cx="7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30 cm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6880225" y="3223500"/>
            <a:ext cx="200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60 cm when solar panels fully deployed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"/>
          <p:cNvSpPr txBox="1"/>
          <p:nvPr>
            <p:ph type="title"/>
          </p:nvPr>
        </p:nvSpPr>
        <p:spPr>
          <a:xfrm>
            <a:off x="311700" y="20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</a:rPr>
              <a:t>Mission Concept of Operations</a:t>
            </a:r>
            <a:endParaRPr b="1" sz="2820">
              <a:solidFill>
                <a:schemeClr val="lt1"/>
              </a:solidFill>
            </a:endParaRPr>
          </a:p>
        </p:txBody>
      </p:sp>
      <p:pic>
        <p:nvPicPr>
          <p:cNvPr id="185" name="Google Shape;185;p21" title="Globe Showing Europe Africa Nature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975" y="1647900"/>
            <a:ext cx="955075" cy="9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 title="Moon Sticker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350" y="3345121"/>
            <a:ext cx="599400" cy="45255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/>
          <p:nvPr/>
        </p:nvSpPr>
        <p:spPr>
          <a:xfrm>
            <a:off x="1419025" y="3914775"/>
            <a:ext cx="138300" cy="146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 txBox="1"/>
          <p:nvPr/>
        </p:nvSpPr>
        <p:spPr>
          <a:xfrm>
            <a:off x="1285675" y="3914775"/>
            <a:ext cx="514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L2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189" name="Google Shape;189;p21" title="Rocket Travel Sticker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098355">
            <a:off x="2616399" y="2094925"/>
            <a:ext cx="413382" cy="4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2322825" y="1961900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(1)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3038475" y="1781671"/>
            <a:ext cx="847725" cy="351925"/>
          </a:xfrm>
          <a:custGeom>
            <a:rect b="b" l="l" r="r" t="t"/>
            <a:pathLst>
              <a:path extrusionOk="0" h="14077" w="33909">
                <a:moveTo>
                  <a:pt x="33909" y="742"/>
                </a:moveTo>
                <a:cubicBezTo>
                  <a:pt x="32068" y="806"/>
                  <a:pt x="28512" y="-1099"/>
                  <a:pt x="22860" y="1123"/>
                </a:cubicBezTo>
                <a:cubicBezTo>
                  <a:pt x="17209" y="3346"/>
                  <a:pt x="3810" y="11918"/>
                  <a:pt x="0" y="14077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Google Shape;192;p21"/>
          <p:cNvSpPr txBox="1"/>
          <p:nvPr/>
        </p:nvSpPr>
        <p:spPr>
          <a:xfrm>
            <a:off x="361375" y="3571625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(2)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958850" y="2428875"/>
            <a:ext cx="1631950" cy="1838325"/>
          </a:xfrm>
          <a:custGeom>
            <a:rect b="b" l="l" r="r" t="t"/>
            <a:pathLst>
              <a:path extrusionOk="0" h="73533" w="65278">
                <a:moveTo>
                  <a:pt x="65278" y="0"/>
                </a:moveTo>
                <a:cubicBezTo>
                  <a:pt x="59182" y="3874"/>
                  <a:pt x="38291" y="16955"/>
                  <a:pt x="28702" y="23241"/>
                </a:cubicBezTo>
                <a:cubicBezTo>
                  <a:pt x="19114" y="29528"/>
                  <a:pt x="12002" y="34290"/>
                  <a:pt x="7747" y="37719"/>
                </a:cubicBezTo>
                <a:cubicBezTo>
                  <a:pt x="3493" y="41148"/>
                  <a:pt x="4318" y="41720"/>
                  <a:pt x="3175" y="43815"/>
                </a:cubicBezTo>
                <a:cubicBezTo>
                  <a:pt x="2032" y="45911"/>
                  <a:pt x="1397" y="47181"/>
                  <a:pt x="889" y="50292"/>
                </a:cubicBezTo>
                <a:cubicBezTo>
                  <a:pt x="381" y="53404"/>
                  <a:pt x="-127" y="58611"/>
                  <a:pt x="127" y="62484"/>
                </a:cubicBezTo>
                <a:cubicBezTo>
                  <a:pt x="381" y="66358"/>
                  <a:pt x="2032" y="71692"/>
                  <a:pt x="2413" y="73533"/>
                </a:cubicBezTo>
              </a:path>
            </a:pathLst>
          </a:cu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Google Shape;194;p21"/>
          <p:cNvSpPr/>
          <p:nvPr/>
        </p:nvSpPr>
        <p:spPr>
          <a:xfrm rot="-1046023">
            <a:off x="1014852" y="3304888"/>
            <a:ext cx="939245" cy="1770144"/>
          </a:xfrm>
          <a:prstGeom prst="ellipse">
            <a:avLst/>
          </a:prstGeom>
          <a:noFill/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1" title="Speech Sticker (Provided by Tenor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540" y="1250350"/>
            <a:ext cx="297170" cy="2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/>
          <p:nvPr/>
        </p:nvSpPr>
        <p:spPr>
          <a:xfrm>
            <a:off x="1076325" y="3752850"/>
            <a:ext cx="2657475" cy="1293000"/>
          </a:xfrm>
          <a:custGeom>
            <a:rect b="b" l="l" r="r" t="t"/>
            <a:pathLst>
              <a:path extrusionOk="0" h="51720" w="106299">
                <a:moveTo>
                  <a:pt x="0" y="27051"/>
                </a:moveTo>
                <a:cubicBezTo>
                  <a:pt x="508" y="28321"/>
                  <a:pt x="1905" y="32449"/>
                  <a:pt x="3048" y="34671"/>
                </a:cubicBezTo>
                <a:cubicBezTo>
                  <a:pt x="4191" y="36894"/>
                  <a:pt x="5017" y="38100"/>
                  <a:pt x="6858" y="40386"/>
                </a:cubicBezTo>
                <a:cubicBezTo>
                  <a:pt x="8700" y="42672"/>
                  <a:pt x="11811" y="46546"/>
                  <a:pt x="14097" y="48387"/>
                </a:cubicBezTo>
                <a:cubicBezTo>
                  <a:pt x="16383" y="50229"/>
                  <a:pt x="17780" y="51054"/>
                  <a:pt x="20574" y="51435"/>
                </a:cubicBezTo>
                <a:cubicBezTo>
                  <a:pt x="23368" y="51816"/>
                  <a:pt x="27559" y="51816"/>
                  <a:pt x="30861" y="50673"/>
                </a:cubicBezTo>
                <a:cubicBezTo>
                  <a:pt x="34163" y="49530"/>
                  <a:pt x="36576" y="47054"/>
                  <a:pt x="40386" y="44577"/>
                </a:cubicBezTo>
                <a:cubicBezTo>
                  <a:pt x="44196" y="42101"/>
                  <a:pt x="48324" y="39434"/>
                  <a:pt x="53721" y="35814"/>
                </a:cubicBezTo>
                <a:cubicBezTo>
                  <a:pt x="59119" y="32195"/>
                  <a:pt x="66929" y="26924"/>
                  <a:pt x="72771" y="22860"/>
                </a:cubicBezTo>
                <a:cubicBezTo>
                  <a:pt x="78613" y="18796"/>
                  <a:pt x="83185" y="15240"/>
                  <a:pt x="88773" y="11430"/>
                </a:cubicBezTo>
                <a:cubicBezTo>
                  <a:pt x="94361" y="7620"/>
                  <a:pt x="103378" y="1905"/>
                  <a:pt x="106299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Google Shape;197;p21"/>
          <p:cNvSpPr txBox="1"/>
          <p:nvPr/>
        </p:nvSpPr>
        <p:spPr>
          <a:xfrm>
            <a:off x="1361875" y="4495550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(3)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98" name="Google Shape;198;p21"/>
          <p:cNvSpPr/>
          <p:nvPr/>
        </p:nvSpPr>
        <p:spPr>
          <a:xfrm>
            <a:off x="742950" y="2295525"/>
            <a:ext cx="2990850" cy="1756950"/>
          </a:xfrm>
          <a:custGeom>
            <a:rect b="b" l="l" r="r" t="t"/>
            <a:pathLst>
              <a:path extrusionOk="0" h="70278" w="119634">
                <a:moveTo>
                  <a:pt x="0" y="0"/>
                </a:moveTo>
                <a:cubicBezTo>
                  <a:pt x="5144" y="7938"/>
                  <a:pt x="22670" y="36259"/>
                  <a:pt x="30861" y="47625"/>
                </a:cubicBezTo>
                <a:cubicBezTo>
                  <a:pt x="39053" y="58992"/>
                  <a:pt x="41847" y="64643"/>
                  <a:pt x="49149" y="68199"/>
                </a:cubicBezTo>
                <a:cubicBezTo>
                  <a:pt x="56452" y="71755"/>
                  <a:pt x="66358" y="69723"/>
                  <a:pt x="74676" y="68961"/>
                </a:cubicBezTo>
                <a:cubicBezTo>
                  <a:pt x="82995" y="68199"/>
                  <a:pt x="91567" y="65469"/>
                  <a:pt x="99060" y="63627"/>
                </a:cubicBezTo>
                <a:cubicBezTo>
                  <a:pt x="106553" y="61786"/>
                  <a:pt x="116205" y="58865"/>
                  <a:pt x="119634" y="57912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Google Shape;199;p21"/>
          <p:cNvSpPr txBox="1"/>
          <p:nvPr/>
        </p:nvSpPr>
        <p:spPr>
          <a:xfrm>
            <a:off x="718550" y="3194138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(5)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623725" y="4308325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(6)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01" name="Google Shape;201;p21" title="Satellite Travel Sticker (Provided by Tenor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053990">
            <a:off x="27316" y="1535120"/>
            <a:ext cx="304514" cy="304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3994150" y="3394275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(7)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03" name="Google Shape;203;p21" title="Satellite Antenna Objects Sticker (Provided by Tenor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169199">
            <a:off x="3622625" y="2023899"/>
            <a:ext cx="392398" cy="4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3323313" y="1820025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(4)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5580950" y="1250350"/>
            <a:ext cx="3572700" cy="3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Launch to Earth-Moon L2 point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Deploy solar panels and establish contact with ground 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Stationkeep in L2 parking orbit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LSST searches for suitable TCO target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TREX receives TCO ephemeris and ‘go’ command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TREX thrusts to TCO intercept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Deploy antenna and collect measurements using hyperspectral imager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Transmit data to ground station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arenBoth"/>
            </a:pPr>
            <a:r>
              <a:rPr lang="en" sz="1300">
                <a:solidFill>
                  <a:srgbClr val="FFFFFF"/>
                </a:solidFill>
              </a:rPr>
              <a:t>Stay on TCO trajectory as it leaves EM system (End-of-Life Operations)</a:t>
            </a:r>
            <a:endParaRPr sz="13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4500550" y="1209713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(8)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3743325" y="1495425"/>
            <a:ext cx="1828100" cy="2247900"/>
          </a:xfrm>
          <a:custGeom>
            <a:rect b="b" l="l" r="r" t="t"/>
            <a:pathLst>
              <a:path extrusionOk="0" h="89916" w="73124">
                <a:moveTo>
                  <a:pt x="0" y="89916"/>
                </a:moveTo>
                <a:cubicBezTo>
                  <a:pt x="10732" y="82550"/>
                  <a:pt x="52388" y="56134"/>
                  <a:pt x="64389" y="45720"/>
                </a:cubicBezTo>
                <a:cubicBezTo>
                  <a:pt x="76391" y="35306"/>
                  <a:pt x="72517" y="35052"/>
                  <a:pt x="72009" y="27432"/>
                </a:cubicBezTo>
                <a:cubicBezTo>
                  <a:pt x="71501" y="19812"/>
                  <a:pt x="63119" y="4572"/>
                  <a:pt x="61341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Google Shape;208;p21"/>
          <p:cNvSpPr txBox="1"/>
          <p:nvPr/>
        </p:nvSpPr>
        <p:spPr>
          <a:xfrm>
            <a:off x="285175" y="1524250"/>
            <a:ext cx="1000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(9)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361950" y="994172"/>
            <a:ext cx="4914900" cy="606025"/>
          </a:xfrm>
          <a:custGeom>
            <a:rect b="b" l="l" r="r" t="t"/>
            <a:pathLst>
              <a:path extrusionOk="0" h="24241" w="196596">
                <a:moveTo>
                  <a:pt x="196596" y="20050"/>
                </a:moveTo>
                <a:cubicBezTo>
                  <a:pt x="195263" y="18336"/>
                  <a:pt x="191770" y="12494"/>
                  <a:pt x="188595" y="9763"/>
                </a:cubicBezTo>
                <a:cubicBezTo>
                  <a:pt x="185420" y="7033"/>
                  <a:pt x="182118" y="5255"/>
                  <a:pt x="177546" y="3667"/>
                </a:cubicBezTo>
                <a:cubicBezTo>
                  <a:pt x="172974" y="2080"/>
                  <a:pt x="166815" y="683"/>
                  <a:pt x="161163" y="238"/>
                </a:cubicBezTo>
                <a:cubicBezTo>
                  <a:pt x="155512" y="-206"/>
                  <a:pt x="150622" y="175"/>
                  <a:pt x="143637" y="1000"/>
                </a:cubicBezTo>
                <a:cubicBezTo>
                  <a:pt x="136652" y="1826"/>
                  <a:pt x="143193" y="1318"/>
                  <a:pt x="119253" y="5191"/>
                </a:cubicBezTo>
                <a:cubicBezTo>
                  <a:pt x="95314" y="9065"/>
                  <a:pt x="19876" y="21066"/>
                  <a:pt x="0" y="2424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10" name="Google Shape;210;p21"/>
          <p:cNvGrpSpPr/>
          <p:nvPr/>
        </p:nvGrpSpPr>
        <p:grpSpPr>
          <a:xfrm>
            <a:off x="8138237" y="67599"/>
            <a:ext cx="877200" cy="852526"/>
            <a:chOff x="3712587" y="499125"/>
            <a:chExt cx="2924000" cy="2842700"/>
          </a:xfrm>
        </p:grpSpPr>
        <p:sp>
          <p:nvSpPr>
            <p:cNvPr id="211" name="Google Shape;211;p21"/>
            <p:cNvSpPr/>
            <p:nvPr/>
          </p:nvSpPr>
          <p:spPr>
            <a:xfrm>
              <a:off x="3821287" y="567175"/>
              <a:ext cx="2706600" cy="270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2" name="Google Shape;212;p21"/>
            <p:cNvPicPr preferRelativeResize="0"/>
            <p:nvPr/>
          </p:nvPicPr>
          <p:blipFill rotWithShape="1">
            <a:blip r:embed="rId9">
              <a:alphaModFix/>
            </a:blip>
            <a:srcRect b="0" l="0" r="1960" t="0"/>
            <a:stretch/>
          </p:blipFill>
          <p:spPr>
            <a:xfrm>
              <a:off x="3712587" y="499125"/>
              <a:ext cx="2924000" cy="284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