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" strictFirstAndLastChars="0" saveSubsetFonts="1" autoCompressPictures="0">
  <p:sldMasterIdLst>
    <p:sldMasterId id="2147483651" r:id="rId1"/>
  </p:sldMasterIdLst>
  <p:notesMasterIdLst>
    <p:notesMasterId r:id="rId24"/>
  </p:notesMasterIdLst>
  <p:handoutMasterIdLst>
    <p:handoutMasterId r:id="rId25"/>
  </p:handoutMasterIdLst>
  <p:sldIdLst>
    <p:sldId id="622" r:id="rId2"/>
    <p:sldId id="638" r:id="rId3"/>
    <p:sldId id="673" r:id="rId4"/>
    <p:sldId id="761" r:id="rId5"/>
    <p:sldId id="756" r:id="rId6"/>
    <p:sldId id="724" r:id="rId7"/>
    <p:sldId id="785" r:id="rId8"/>
    <p:sldId id="728" r:id="rId9"/>
    <p:sldId id="727" r:id="rId10"/>
    <p:sldId id="762" r:id="rId11"/>
    <p:sldId id="660" r:id="rId12"/>
    <p:sldId id="691" r:id="rId13"/>
    <p:sldId id="733" r:id="rId14"/>
    <p:sldId id="786" r:id="rId15"/>
    <p:sldId id="775" r:id="rId16"/>
    <p:sldId id="782" r:id="rId17"/>
    <p:sldId id="778" r:id="rId18"/>
    <p:sldId id="770" r:id="rId19"/>
    <p:sldId id="788" r:id="rId20"/>
    <p:sldId id="787" r:id="rId21"/>
    <p:sldId id="763" r:id="rId22"/>
    <p:sldId id="768" r:id="rId23"/>
  </p:sldIdLst>
  <p:sldSz cx="9418638" cy="73152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rgbClr val="000000"/>
        </a:solidFill>
        <a:latin typeface="Gill San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29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333333"/>
    <a:srgbClr val="991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0"/>
    <p:restoredTop sz="94658"/>
  </p:normalViewPr>
  <p:slideViewPr>
    <p:cSldViewPr>
      <p:cViewPr varScale="1">
        <p:scale>
          <a:sx n="113" d="100"/>
          <a:sy n="113" d="100"/>
        </p:scale>
        <p:origin x="1064" y="168"/>
      </p:cViewPr>
      <p:guideLst>
        <p:guide orient="horz" pos="2304"/>
        <p:guide pos="29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ill San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3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4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ill San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5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6678A725-CB33-474A-A9D9-F1DE9334A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8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ill San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0788" y="685800"/>
            <a:ext cx="44164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7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ill San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882642F0-A252-4046-B688-973574870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79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Geneva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Geneva" charset="-128"/>
        <a:cs typeface="Geneva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438" y="2271713"/>
            <a:ext cx="8005762" cy="156845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2875" y="4144963"/>
            <a:ext cx="6592888" cy="18700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934251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3688"/>
            <a:ext cx="8475662" cy="12192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1706563"/>
            <a:ext cx="8475662" cy="48275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93429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9425" y="293688"/>
            <a:ext cx="2117725" cy="62404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93688"/>
            <a:ext cx="6205537" cy="62404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90846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1488" y="293688"/>
            <a:ext cx="8475662" cy="624046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37795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3688"/>
            <a:ext cx="8475662" cy="12192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1488" y="1706563"/>
            <a:ext cx="8475662" cy="2336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8" y="4195763"/>
            <a:ext cx="8475662" cy="233838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1141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3688"/>
            <a:ext cx="8475662" cy="12192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1706563"/>
            <a:ext cx="8475662" cy="482758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85995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38" y="4700588"/>
            <a:ext cx="8005762" cy="1452562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538" y="3100388"/>
            <a:ext cx="8005762" cy="16002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07314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3688"/>
            <a:ext cx="8475662" cy="12192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706563"/>
            <a:ext cx="4160837" cy="482758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4725" y="1706563"/>
            <a:ext cx="4162425" cy="482758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6245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3688"/>
            <a:ext cx="8475662" cy="12192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636713"/>
            <a:ext cx="4160837" cy="6826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8" y="2319338"/>
            <a:ext cx="4160837" cy="421481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4725" y="1636713"/>
            <a:ext cx="4162425" cy="68262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4725" y="2319338"/>
            <a:ext cx="4162425" cy="421481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29083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3688"/>
            <a:ext cx="8475662" cy="12192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604472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43260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290513"/>
            <a:ext cx="3098800" cy="123983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0" y="290513"/>
            <a:ext cx="5264150" cy="624363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488" y="1530350"/>
            <a:ext cx="3098800" cy="5003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66729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263" y="5121275"/>
            <a:ext cx="5651500" cy="6032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46263" y="654050"/>
            <a:ext cx="5651500" cy="43894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46263" y="5724525"/>
            <a:ext cx="5651500" cy="8588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496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ransition/>
  <p:txStyles>
    <p:titleStyle>
      <a:lvl1pPr marL="23813" indent="-23813" algn="ctr" defTabSz="860425" rtl="0" eaLnBrk="0" fontAlgn="base" hangingPunct="0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marL="23813" indent="-23813" algn="ctr" defTabSz="860425" rtl="0" eaLnBrk="0" fontAlgn="base" hangingPunct="0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  <a:ea typeface="ＭＳ Ｐゴシック" charset="-128"/>
          <a:cs typeface="ＭＳ Ｐゴシック" charset="-128"/>
        </a:defRPr>
      </a:lvl2pPr>
      <a:lvl3pPr marL="23813" indent="-23813" algn="ctr" defTabSz="860425" rtl="0" eaLnBrk="0" fontAlgn="base" hangingPunct="0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  <a:ea typeface="ＭＳ Ｐゴシック" charset="-128"/>
          <a:cs typeface="ＭＳ Ｐゴシック" charset="-128"/>
        </a:defRPr>
      </a:lvl3pPr>
      <a:lvl4pPr marL="23813" indent="-23813" algn="ctr" defTabSz="860425" rtl="0" eaLnBrk="0" fontAlgn="base" hangingPunct="0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  <a:ea typeface="ＭＳ Ｐゴシック" charset="-128"/>
          <a:cs typeface="ＭＳ Ｐゴシック" charset="-128"/>
        </a:defRPr>
      </a:lvl4pPr>
      <a:lvl5pPr marL="23813" indent="-23813" algn="ctr" defTabSz="860425" rtl="0" eaLnBrk="0" fontAlgn="base" hangingPunct="0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  <a:ea typeface="ＭＳ Ｐゴシック" charset="-128"/>
          <a:cs typeface="ＭＳ Ｐゴシック" charset="-128"/>
        </a:defRPr>
      </a:lvl5pPr>
      <a:lvl6pPr marL="481013" algn="ctr" defTabSz="860425" rtl="0" fontAlgn="base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</a:defRPr>
      </a:lvl6pPr>
      <a:lvl7pPr marL="938213" algn="ctr" defTabSz="860425" rtl="0" fontAlgn="base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</a:defRPr>
      </a:lvl7pPr>
      <a:lvl8pPr marL="1395413" algn="ctr" defTabSz="860425" rtl="0" fontAlgn="base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</a:defRPr>
      </a:lvl8pPr>
      <a:lvl9pPr marL="1852613" algn="ctr" defTabSz="860425" rtl="0" fontAlgn="base">
        <a:spcBef>
          <a:spcPct val="0"/>
        </a:spcBef>
        <a:spcAft>
          <a:spcPts val="188"/>
        </a:spcAft>
        <a:defRPr sz="6000">
          <a:solidFill>
            <a:schemeClr val="tx1"/>
          </a:solidFill>
          <a:latin typeface="Gill Sans" charset="0"/>
        </a:defRPr>
      </a:lvl9pPr>
    </p:titleStyle>
    <p:bodyStyle>
      <a:lvl1pPr marL="620713" indent="-381000" algn="l" defTabSz="860425" rtl="0" eaLnBrk="0" fontAlgn="base" hangingPunct="0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27113" indent="-381000" algn="l" defTabSz="860425" rtl="0" eaLnBrk="0" fontAlgn="base" hangingPunct="0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</a:defRPr>
      </a:lvl2pPr>
      <a:lvl3pPr marL="1433513" indent="-381000" algn="l" defTabSz="860425" rtl="0" eaLnBrk="0" fontAlgn="base" hangingPunct="0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839913" indent="-381000" algn="l" defTabSz="860425" rtl="0" eaLnBrk="0" fontAlgn="base" hangingPunct="0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246313" indent="-382588" algn="l" defTabSz="860425" rtl="0" eaLnBrk="0" fontAlgn="base" hangingPunct="0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703513" indent="-382588" algn="l" defTabSz="860425" rtl="0" fontAlgn="base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</a:defRPr>
      </a:lvl6pPr>
      <a:lvl7pPr marL="3160713" indent="-382588" algn="l" defTabSz="860425" rtl="0" fontAlgn="base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</a:defRPr>
      </a:lvl7pPr>
      <a:lvl8pPr marL="3617913" indent="-382588" algn="l" defTabSz="860425" rtl="0" fontAlgn="base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</a:defRPr>
      </a:lvl8pPr>
      <a:lvl9pPr marL="4075113" indent="-382588" algn="l" defTabSz="860425" rtl="0" fontAlgn="base">
        <a:spcBef>
          <a:spcPct val="0"/>
        </a:spcBef>
        <a:spcAft>
          <a:spcPts val="1888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echo.jpl.nasa.gov/asteroids/goldstone_asteroid_schedule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A9E90-C944-FC46-B67E-04BD31607103}"/>
              </a:ext>
            </a:extLst>
          </p:cNvPr>
          <p:cNvSpPr txBox="1"/>
          <p:nvPr/>
        </p:nvSpPr>
        <p:spPr>
          <a:xfrm>
            <a:off x="137319" y="238415"/>
            <a:ext cx="9281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Helvetica"/>
                <a:cs typeface="Helvetica"/>
              </a:rPr>
              <a:t>Status of Near-Earth Asteroid Radar Observations </a:t>
            </a:r>
          </a:p>
          <a:p>
            <a:r>
              <a:rPr lang="en-US" sz="2800" b="1" dirty="0">
                <a:solidFill>
                  <a:srgbClr val="FFFFFF"/>
                </a:solidFill>
                <a:latin typeface="Helvetica"/>
                <a:cs typeface="Helvetica"/>
              </a:rPr>
              <a:t>at Goldstone </a:t>
            </a:r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2000" dirty="0">
                <a:solidFill>
                  <a:srgbClr val="FFFFFF"/>
                </a:solidFill>
                <a:latin typeface="Helvetica"/>
                <a:cs typeface="Helvetica"/>
              </a:rPr>
              <a:t>Lance Benner, Marina Brozovic, Shantanu Naidu, and Jon Giorgini</a:t>
            </a:r>
          </a:p>
          <a:p>
            <a:r>
              <a:rPr lang="en-US" sz="2000" dirty="0">
                <a:solidFill>
                  <a:srgbClr val="FFFFFF"/>
                </a:solidFill>
                <a:latin typeface="Helvetica"/>
                <a:cs typeface="Helvetica"/>
              </a:rPr>
              <a:t>Jet Propulsion Laboratory, California Institute of Technology </a:t>
            </a:r>
          </a:p>
        </p:txBody>
      </p:sp>
      <p:pic>
        <p:nvPicPr>
          <p:cNvPr id="9" name="Picture 8" descr="Tribrand_WhiteText_CMYK_022615(583x110).jpg">
            <a:extLst>
              <a:ext uri="{FF2B5EF4-FFF2-40B4-BE49-F238E27FC236}">
                <a16:creationId xmlns:a16="http://schemas.microsoft.com/office/drawing/2014/main" id="{522A1D1C-FECD-FF44-8645-FE33EB20B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91" y="6474313"/>
            <a:ext cx="2423163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9A2633-9A21-5840-A4EB-0322B1B73427}"/>
              </a:ext>
            </a:extLst>
          </p:cNvPr>
          <p:cNvSpPr txBox="1"/>
          <p:nvPr/>
        </p:nvSpPr>
        <p:spPr>
          <a:xfrm>
            <a:off x="3490903" y="6931513"/>
            <a:ext cx="20309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Helvetica"/>
                <a:cs typeface="Helvetica"/>
              </a:rPr>
              <a:t>© 2025. All rights reserved.</a:t>
            </a:r>
          </a:p>
          <a:p>
            <a:endParaRPr lang="en-US" sz="1400" dirty="0">
              <a:solidFill>
                <a:srgbClr val="FFFFFF"/>
              </a:solidFill>
              <a:latin typeface="Helvetica" pitchFamily="2" charset="0"/>
            </a:endParaRPr>
          </a:p>
        </p:txBody>
      </p:sp>
      <p:pic>
        <p:nvPicPr>
          <p:cNvPr id="3" name="Picture 2" descr="A large satellite dish at night&#10;&#10;Description automatically generated">
            <a:extLst>
              <a:ext uri="{FF2B5EF4-FFF2-40B4-BE49-F238E27FC236}">
                <a16:creationId xmlns:a16="http://schemas.microsoft.com/office/drawing/2014/main" id="{C919EDCA-415A-841C-B367-3DCED562C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7150"/>
            <a:ext cx="3442960" cy="3474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431C00-32B7-BEE6-D4DB-14A24BB0B9E3}"/>
              </a:ext>
            </a:extLst>
          </p:cNvPr>
          <p:cNvSpPr txBox="1"/>
          <p:nvPr/>
        </p:nvSpPr>
        <p:spPr>
          <a:xfrm>
            <a:off x="6251285" y="242887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A picture containing background pattern&#10;&#10;AI-generated content may be incorrect.">
            <a:extLst>
              <a:ext uri="{FF2B5EF4-FFF2-40B4-BE49-F238E27FC236}">
                <a16:creationId xmlns:a16="http://schemas.microsoft.com/office/drawing/2014/main" id="{70A10E53-FA24-25E2-FCF1-DAF6458E4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917" y="1889164"/>
            <a:ext cx="584209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3184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42DB2E-1A9A-A1E4-771C-9635E09DCE9B}"/>
              </a:ext>
            </a:extLst>
          </p:cNvPr>
          <p:cNvSpPr txBox="1"/>
          <p:nvPr/>
        </p:nvSpPr>
        <p:spPr>
          <a:xfrm>
            <a:off x="4000133" y="199606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A picture containing text, typewriter, keyboard&#10;&#10;AI-generated content may be incorrect.">
            <a:extLst>
              <a:ext uri="{FF2B5EF4-FFF2-40B4-BE49-F238E27FC236}">
                <a16:creationId xmlns:a16="http://schemas.microsoft.com/office/drawing/2014/main" id="{4AEC9C0A-4E82-1302-9FDA-0BAFF0E0F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863" y="-810603"/>
            <a:ext cx="5699863" cy="8138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1C9C92-CAB9-EB11-D8FD-3A5EF61A76B1}"/>
              </a:ext>
            </a:extLst>
          </p:cNvPr>
          <p:cNvSpPr txBox="1"/>
          <p:nvPr/>
        </p:nvSpPr>
        <p:spPr>
          <a:xfrm>
            <a:off x="230720" y="1143000"/>
            <a:ext cx="331372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Angular Objects:</a:t>
            </a:r>
          </a:p>
          <a:p>
            <a:pPr algn="l"/>
            <a:endParaRPr lang="en-US" sz="2400" b="1">
              <a:solidFill>
                <a:srgbClr val="FFFF00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2024 MK</a:t>
            </a:r>
          </a:p>
          <a:p>
            <a:pPr algn="l"/>
            <a:endParaRPr lang="en-US" sz="240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1800">
                <a:solidFill>
                  <a:srgbClr val="FFFFFF"/>
                </a:solidFill>
                <a:latin typeface="Helvetica" pitchFamily="2" charset="0"/>
              </a:rPr>
              <a:t>2024 June 29, 05:40-06:49 UT</a:t>
            </a:r>
          </a:p>
          <a:p>
            <a:pPr algn="l"/>
            <a:endParaRPr lang="en-US" sz="180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1800">
                <a:solidFill>
                  <a:srgbClr val="FFFFFF"/>
                </a:solidFill>
                <a:latin typeface="Helvetica" pitchFamily="2" charset="0"/>
              </a:rPr>
              <a:t>Resolution: 3.75 m x 0.5 Hz</a:t>
            </a:r>
          </a:p>
          <a:p>
            <a:pPr algn="l"/>
            <a:endParaRPr lang="en-US" sz="180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1800">
                <a:solidFill>
                  <a:srgbClr val="FFFFFF"/>
                </a:solidFill>
                <a:latin typeface="Helvetica" pitchFamily="2" charset="0"/>
              </a:rPr>
              <a:t>Range: 1 lunar distance</a:t>
            </a:r>
          </a:p>
          <a:p>
            <a:pPr algn="l"/>
            <a:endParaRPr lang="en-US" sz="180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1800">
                <a:solidFill>
                  <a:srgbClr val="FFFFFF"/>
                </a:solidFill>
                <a:latin typeface="Helvetica" pitchFamily="2" charset="0"/>
              </a:rPr>
              <a:t>Long axis ~ 130 m</a:t>
            </a:r>
          </a:p>
          <a:p>
            <a:pPr algn="l"/>
            <a:endParaRPr lang="en-US" sz="180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1800">
                <a:solidFill>
                  <a:srgbClr val="FFFFFF"/>
                </a:solidFill>
                <a:latin typeface="Helvetica" pitchFamily="2" charset="0"/>
              </a:rPr>
              <a:t>Non-principal axis rotation:</a:t>
            </a:r>
          </a:p>
          <a:p>
            <a:pPr algn="l"/>
            <a:r>
              <a:rPr lang="en-US" sz="1800">
                <a:solidFill>
                  <a:srgbClr val="FFFFFF"/>
                </a:solidFill>
                <a:latin typeface="Helvetica" pitchFamily="2" charset="0"/>
              </a:rPr>
              <a:t>~30 minutes</a:t>
            </a:r>
          </a:p>
          <a:p>
            <a:pPr algn="l"/>
            <a:endParaRPr lang="en-US" sz="180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1800">
                <a:solidFill>
                  <a:srgbClr val="FFFFFF"/>
                </a:solidFill>
                <a:latin typeface="Helvetica" pitchFamily="2" charset="0"/>
              </a:rPr>
              <a:t>Target-of-Opportunity</a:t>
            </a:r>
          </a:p>
        </p:txBody>
      </p:sp>
    </p:spTree>
    <p:extLst>
      <p:ext uri="{BB962C8B-B14F-4D97-AF65-F5344CB8AC3E}">
        <p14:creationId xmlns:p14="http://schemas.microsoft.com/office/powerpoint/2010/main" val="347105981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E8E1D3-0795-4346-963A-6BBD6763A658}"/>
              </a:ext>
            </a:extLst>
          </p:cNvPr>
          <p:cNvSpPr txBox="1"/>
          <p:nvPr/>
        </p:nvSpPr>
        <p:spPr>
          <a:xfrm>
            <a:off x="375055" y="154488"/>
            <a:ext cx="86685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Rounded Objects and Binary Systems: </a:t>
            </a:r>
            <a:r>
              <a:rPr lang="en-US" sz="2400" b="1" dirty="0">
                <a:solidFill>
                  <a:srgbClr val="FFFFFF"/>
                </a:solidFill>
                <a:latin typeface="Helvetica" pitchFamily="2" charset="0"/>
              </a:rPr>
              <a:t>(741081) 2005 LW3</a:t>
            </a:r>
          </a:p>
          <a:p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2022 Nov 24, resolution = 3.75 m x 0.125 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4E97D-C223-9CB3-25DE-FDE2AC62F8C2}"/>
              </a:ext>
            </a:extLst>
          </p:cNvPr>
          <p:cNvSpPr txBox="1"/>
          <p:nvPr/>
        </p:nvSpPr>
        <p:spPr>
          <a:xfrm>
            <a:off x="3261519" y="6345202"/>
            <a:ext cx="4613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Secondary rotation is not synchronous.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PHA.</a:t>
            </a:r>
          </a:p>
        </p:txBody>
      </p:sp>
      <p:pic>
        <p:nvPicPr>
          <p:cNvPr id="7" name="Picture 6" descr="A picture containing light, outdoor, lit, bright&#10;&#10;AI-generated content may be incorrect.">
            <a:extLst>
              <a:ext uri="{FF2B5EF4-FFF2-40B4-BE49-F238E27FC236}">
                <a16:creationId xmlns:a16="http://schemas.microsoft.com/office/drawing/2014/main" id="{E4A90CA3-C7ED-5753-DDE5-4A9DF394630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56719" y="885488"/>
            <a:ext cx="8932886" cy="5303520"/>
          </a:xfrm>
          <a:prstGeom prst="rect">
            <a:avLst/>
          </a:prstGeom>
        </p:spPr>
      </p:pic>
      <p:pic>
        <p:nvPicPr>
          <p:cNvPr id="10" name="Picture 9" descr="A moon in the sky&#10;&#10;AI-generated content may be incorrect.">
            <a:extLst>
              <a:ext uri="{FF2B5EF4-FFF2-40B4-BE49-F238E27FC236}">
                <a16:creationId xmlns:a16="http://schemas.microsoft.com/office/drawing/2014/main" id="{A2C8713B-5012-78A5-6D35-3F0DBC363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9" y="893152"/>
            <a:ext cx="2372118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7893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AI-generated content may be incorrect.">
            <a:extLst>
              <a:ext uri="{FF2B5EF4-FFF2-40B4-BE49-F238E27FC236}">
                <a16:creationId xmlns:a16="http://schemas.microsoft.com/office/drawing/2014/main" id="{CAF48E2D-B3BF-D601-B082-7628248D2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68" y="925890"/>
            <a:ext cx="7772400" cy="6078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530C1B-1246-21CE-CF6C-A47F797AC24A}"/>
              </a:ext>
            </a:extLst>
          </p:cNvPr>
          <p:cNvSpPr txBox="1"/>
          <p:nvPr/>
        </p:nvSpPr>
        <p:spPr>
          <a:xfrm>
            <a:off x="914270" y="156449"/>
            <a:ext cx="7314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Binary Asteroid 1994 XD</a:t>
            </a:r>
          </a:p>
          <a:p>
            <a:r>
              <a:rPr lang="en-US" sz="2000" b="1">
                <a:solidFill>
                  <a:srgbClr val="FFFF00"/>
                </a:solidFill>
                <a:latin typeface="Helvetica" pitchFamily="2" charset="0"/>
              </a:rPr>
              <a:t>High latitude view </a:t>
            </a:r>
            <a:r>
              <a:rPr lang="en-US" sz="2000" b="1">
                <a:solidFill>
                  <a:srgbClr val="FFFFFF"/>
                </a:solidFill>
                <a:latin typeface="Helvetica" pitchFamily="2" charset="0"/>
              </a:rPr>
              <a:t>nearly perpendicular to the orbital plane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A2A0C-9D2E-0A72-3F78-261BBCEAFB61}"/>
              </a:ext>
            </a:extLst>
          </p:cNvPr>
          <p:cNvSpPr txBox="1"/>
          <p:nvPr/>
        </p:nvSpPr>
        <p:spPr>
          <a:xfrm>
            <a:off x="6919119" y="6666307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FFFF"/>
                </a:solidFill>
                <a:latin typeface="Helvetica" pitchFamily="2" charset="0"/>
              </a:rPr>
              <a:t>PHA</a:t>
            </a:r>
          </a:p>
        </p:txBody>
      </p:sp>
    </p:spTree>
    <p:extLst>
      <p:ext uri="{BB962C8B-B14F-4D97-AF65-F5344CB8AC3E}">
        <p14:creationId xmlns:p14="http://schemas.microsoft.com/office/powerpoint/2010/main" val="15457150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vertebrate, coelenterate&#10;&#10;AI-generated content may be incorrect.">
            <a:extLst>
              <a:ext uri="{FF2B5EF4-FFF2-40B4-BE49-F238E27FC236}">
                <a16:creationId xmlns:a16="http://schemas.microsoft.com/office/drawing/2014/main" id="{57CA73F0-3AE4-7341-EF40-B22D9AE35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339272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2CAC1-3C1B-8F01-524E-D9261E6483E1}"/>
              </a:ext>
            </a:extLst>
          </p:cNvPr>
          <p:cNvSpPr txBox="1"/>
          <p:nvPr/>
        </p:nvSpPr>
        <p:spPr>
          <a:xfrm>
            <a:off x="474324" y="145853"/>
            <a:ext cx="80993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Helvetica" pitchFamily="2" charset="0"/>
              </a:rPr>
              <a:t>Contact Binary: 2024 ON</a:t>
            </a:r>
          </a:p>
          <a:p>
            <a:r>
              <a:rPr lang="en-US" sz="1800">
                <a:solidFill>
                  <a:srgbClr val="FFFFFF"/>
                </a:solidFill>
                <a:latin typeface="Helvetica" pitchFamily="2" charset="0"/>
              </a:rPr>
              <a:t>2024 September 16, Resolution = 3.75 m x 0.1 Hz, Target-of-opportunity, PHA</a:t>
            </a:r>
          </a:p>
        </p:txBody>
      </p:sp>
    </p:spTree>
    <p:extLst>
      <p:ext uri="{BB962C8B-B14F-4D97-AF65-F5344CB8AC3E}">
        <p14:creationId xmlns:p14="http://schemas.microsoft.com/office/powerpoint/2010/main" val="358037174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BA3829-B4C5-6BA7-8B1B-4CB313E923F0}"/>
              </a:ext>
            </a:extLst>
          </p:cNvPr>
          <p:cNvSpPr txBox="1"/>
          <p:nvPr/>
        </p:nvSpPr>
        <p:spPr>
          <a:xfrm>
            <a:off x="594519" y="828020"/>
            <a:ext cx="859722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			     Distance Diam.  Goldstone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endParaRPr lang="en-US" sz="20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Asteroid    Date          (LD)  (km)    SNR/Day     </a:t>
            </a:r>
          </a:p>
          <a:p>
            <a:pPr algn="l"/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2025 FA22  2025 Sep 18    2.2    0.16   1x10</a:t>
            </a:r>
            <a:r>
              <a:rPr lang="en-US" sz="2000" b="1" baseline="30000" dirty="0">
                <a:solidFill>
                  <a:srgbClr val="FFFF00"/>
                </a:solidFill>
                <a:latin typeface="Courier"/>
                <a:cs typeface="Courier"/>
              </a:rPr>
              <a:t>5   </a:t>
            </a:r>
            <a:r>
              <a:rPr lang="en-US" sz="2000" b="1" dirty="0">
                <a:solidFill>
                  <a:srgbClr val="FF0000"/>
                </a:solidFill>
                <a:latin typeface="Courier"/>
                <a:cs typeface="Courier"/>
              </a:rPr>
              <a:t>TORINO 1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2013 GM3   2026 Apr 14    0.66   0.02   3x10</a:t>
            </a:r>
            <a:r>
              <a:rPr lang="en-US" sz="2000" b="1" baseline="30000" dirty="0">
                <a:solidFill>
                  <a:srgbClr val="FFFFFF"/>
                </a:solidFill>
                <a:latin typeface="Courier"/>
                <a:cs typeface="Courier"/>
              </a:rPr>
              <a:t>5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1997 NC1   2026 Jun 27    6.6    0.84   5x10</a:t>
            </a:r>
            <a:r>
              <a:rPr lang="en-US" sz="2000" b="1" baseline="30000" dirty="0">
                <a:solidFill>
                  <a:srgbClr val="FFFFFF"/>
                </a:solidFill>
                <a:latin typeface="Courier"/>
                <a:cs typeface="Courier"/>
              </a:rPr>
              <a:t>4</a:t>
            </a:r>
          </a:p>
          <a:p>
            <a:pPr algn="l"/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1999 AN10 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2027 </a:t>
            </a:r>
            <a:r>
              <a:rPr lang="mr-IN" sz="2000" b="1" dirty="0" err="1">
                <a:solidFill>
                  <a:srgbClr val="FFFF00"/>
                </a:solidFill>
                <a:latin typeface="Courier"/>
                <a:cs typeface="Courier"/>
              </a:rPr>
              <a:t>Aug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0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7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 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1.1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 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0.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8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2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x10</a:t>
            </a:r>
            <a:r>
              <a:rPr lang="mr-IN" sz="2000" b="1" baseline="30000" dirty="0">
                <a:solidFill>
                  <a:srgbClr val="FFFF00"/>
                </a:solidFill>
                <a:latin typeface="Courier"/>
                <a:cs typeface="Courier"/>
              </a:rPr>
              <a:t>7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</a:p>
          <a:p>
            <a:pPr algn="l"/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2001 WN5   2028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Jun 26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0.65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0.9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2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x10</a:t>
            </a:r>
            <a:r>
              <a:rPr lang="mr-IN" sz="2000" b="1" baseline="30000" dirty="0">
                <a:solidFill>
                  <a:srgbClr val="FFFF00"/>
                </a:solidFill>
                <a:latin typeface="Courier"/>
                <a:cs typeface="Courier"/>
              </a:rPr>
              <a:t>7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     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2011 LJ19  2028 Jul 25    3.3    0.2    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4</a:t>
            </a:r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x10</a:t>
            </a:r>
            <a:r>
              <a:rPr lang="mr-IN" sz="2000" b="1" baseline="30000" dirty="0">
                <a:solidFill>
                  <a:srgbClr val="FFFFFF"/>
                </a:solidFill>
                <a:latin typeface="Courier"/>
                <a:cs typeface="Courier"/>
              </a:rPr>
              <a:t>4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endParaRPr lang="en-US" sz="20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pPr algn="l"/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1997 XF11  2028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Oct 26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2.4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1.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2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3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x10</a:t>
            </a:r>
            <a:r>
              <a:rPr lang="mr-IN" sz="2000" b="1" baseline="30000" dirty="0">
                <a:solidFill>
                  <a:srgbClr val="FFFF00"/>
                </a:solidFill>
                <a:latin typeface="Courier"/>
                <a:cs typeface="Courier"/>
              </a:rPr>
              <a:t>6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     </a:t>
            </a:r>
            <a:endParaRPr lang="en-US" sz="2000" b="1" dirty="0">
              <a:solidFill>
                <a:srgbClr val="FFFF00"/>
              </a:solidFill>
              <a:latin typeface="Courier"/>
              <a:cs typeface="Courier"/>
            </a:endParaRP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2023 GQ2   2028 Nov 16    4.0    0.35   3x10</a:t>
            </a:r>
            <a:r>
              <a:rPr lang="mr-IN" sz="2000" b="1" baseline="30000" dirty="0">
                <a:solidFill>
                  <a:srgbClr val="FFFFFF"/>
                </a:solidFill>
                <a:latin typeface="Courier"/>
                <a:cs typeface="Courier"/>
              </a:rPr>
              <a:t>4</a:t>
            </a:r>
            <a:endParaRPr lang="en-US" sz="20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pPr algn="l"/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2006 SU49  2029 </a:t>
            </a:r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Jan 28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 3.2 </a:t>
            </a:r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0.4 </a:t>
            </a:r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 9</a:t>
            </a:r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x10</a:t>
            </a:r>
            <a:r>
              <a:rPr lang="mr-IN" sz="2000" b="1" baseline="30000" dirty="0">
                <a:solidFill>
                  <a:srgbClr val="FFFFFF"/>
                </a:solidFill>
                <a:latin typeface="Courier"/>
                <a:cs typeface="Courier"/>
              </a:rPr>
              <a:t>4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    </a:t>
            </a:r>
          </a:p>
          <a:p>
            <a:pPr algn="l"/>
            <a:r>
              <a:rPr lang="mr-IN" sz="2000" b="1" dirty="0" err="1">
                <a:solidFill>
                  <a:srgbClr val="FFFF00"/>
                </a:solidFill>
                <a:latin typeface="Courier"/>
                <a:cs typeface="Courier"/>
              </a:rPr>
              <a:t>Apophis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 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2029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Apr 13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0.1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 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0.3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4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3x10</a:t>
            </a:r>
            <a:r>
              <a:rPr lang="mr-IN" sz="2000" b="1" baseline="30000" dirty="0">
                <a:solidFill>
                  <a:srgbClr val="FFFF00"/>
                </a:solidFill>
                <a:latin typeface="Courier"/>
                <a:cs typeface="Courier"/>
              </a:rPr>
              <a:t>11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mr-IN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2001 AV43  2029 Nov 11    0.65   0.05   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3</a:t>
            </a:r>
            <a:r>
              <a:rPr lang="en-US" sz="2000" b="1" dirty="0">
                <a:solidFill>
                  <a:srgbClr val="FFFFFF"/>
                </a:solidFill>
                <a:latin typeface="Courier"/>
                <a:cs typeface="Courier"/>
              </a:rPr>
              <a:t>x10</a:t>
            </a:r>
            <a:r>
              <a:rPr lang="en-US" sz="2000" b="1" baseline="30000" dirty="0">
                <a:solidFill>
                  <a:srgbClr val="FFFFFF"/>
                </a:solidFill>
                <a:latin typeface="Courier"/>
                <a:cs typeface="Courier"/>
              </a:rPr>
              <a:t>5</a:t>
            </a:r>
            <a:r>
              <a:rPr lang="mr-IN" sz="20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endParaRPr lang="en-US" sz="20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pPr algn="l"/>
            <a:r>
              <a:rPr lang="en-US" sz="2000" b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2010 DM56  2030 Sep 11    5.8    0.76   1x10</a:t>
            </a:r>
            <a:r>
              <a:rPr lang="en-US" sz="2000" b="1" baseline="3000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pPr algn="l"/>
            <a:r>
              <a:rPr lang="en-US" sz="2000" b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2008 DB    2032 Aug 14    0.33   0.02   3x10</a:t>
            </a:r>
            <a:r>
              <a:rPr lang="en-US" sz="2000" b="1" baseline="3000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pPr algn="l"/>
            <a:r>
              <a:rPr lang="en-US" sz="2000" b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2024 YR4   2032 Dec 22    0.67   0.05   3x10</a:t>
            </a:r>
            <a:r>
              <a:rPr lang="en-US" sz="2000" b="1" baseline="3000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</a:p>
          <a:p>
            <a:pPr algn="l"/>
            <a:endParaRPr lang="en-US" sz="2000" b="1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AD8BEE-4FCB-0B99-1ECB-1C109DF8B583}"/>
              </a:ext>
            </a:extLst>
          </p:cNvPr>
          <p:cNvSpPr txBox="1"/>
          <p:nvPr/>
        </p:nvSpPr>
        <p:spPr>
          <a:xfrm>
            <a:off x="651157" y="5851983"/>
            <a:ext cx="79239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rgbClr val="FFFFFF"/>
                </a:solidFill>
                <a:latin typeface="Helvetica"/>
                <a:cs typeface="Helvetica"/>
              </a:rPr>
              <a:t>Strongest known SNRs by NEAs &gt; 20 m in diameter that will approach </a:t>
            </a:r>
          </a:p>
          <a:p>
            <a:pPr algn="l"/>
            <a:r>
              <a:rPr lang="en-US" sz="1800" b="1" dirty="0">
                <a:solidFill>
                  <a:srgbClr val="FFFFFF"/>
                </a:solidFill>
                <a:latin typeface="Helvetica"/>
                <a:cs typeface="Helvetica"/>
              </a:rPr>
              <a:t>within 10 lunar distances from 2025-2032.</a:t>
            </a:r>
          </a:p>
          <a:p>
            <a:pPr algn="l"/>
            <a:endParaRPr lang="en-US" sz="18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1800" b="1" dirty="0">
                <a:solidFill>
                  <a:srgbClr val="FFFFFF"/>
                </a:solidFill>
                <a:latin typeface="Helvetica"/>
                <a:cs typeface="Helvetica"/>
              </a:rPr>
              <a:t>LD = one lunar distance (0.00257 au or 384,400 km)</a:t>
            </a:r>
          </a:p>
          <a:p>
            <a:pPr algn="l"/>
            <a:endParaRPr lang="en-US" sz="1800" b="1" dirty="0">
              <a:latin typeface="Helvetica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5589C-DDDF-A597-6462-5B522A1D7844}"/>
              </a:ext>
            </a:extLst>
          </p:cNvPr>
          <p:cNvSpPr txBox="1"/>
          <p:nvPr/>
        </p:nvSpPr>
        <p:spPr>
          <a:xfrm>
            <a:off x="1198313" y="304800"/>
            <a:ext cx="685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Helvetica"/>
                <a:cs typeface="Helvetica"/>
              </a:rPr>
              <a:t>Outstanding Future NEA Radar Targets</a:t>
            </a:r>
          </a:p>
        </p:txBody>
      </p:sp>
    </p:spTree>
    <p:extLst>
      <p:ext uri="{BB962C8B-B14F-4D97-AF65-F5344CB8AC3E}">
        <p14:creationId xmlns:p14="http://schemas.microsoft.com/office/powerpoint/2010/main" val="80088770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6795CB-802E-D339-1F67-048B956FDF2A}"/>
              </a:ext>
            </a:extLst>
          </p:cNvPr>
          <p:cNvSpPr txBox="1"/>
          <p:nvPr/>
        </p:nvSpPr>
        <p:spPr>
          <a:xfrm>
            <a:off x="2847925" y="902525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Helvetica" pitchFamily="2" charset="0"/>
              </a:rPr>
              <a:t>Backup Slides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4835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42B9F1-A2B6-219B-C0A9-2F967D5B667B}"/>
              </a:ext>
            </a:extLst>
          </p:cNvPr>
          <p:cNvSpPr txBox="1"/>
          <p:nvPr/>
        </p:nvSpPr>
        <p:spPr>
          <a:xfrm>
            <a:off x="1482312" y="133124"/>
            <a:ext cx="645401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elvetica" pitchFamily="2" charset="0"/>
              </a:rPr>
              <a:t>Goldstone Equipment Modernization</a:t>
            </a:r>
          </a:p>
          <a:p>
            <a:r>
              <a:rPr lang="en-US" sz="2400" b="1" dirty="0">
                <a:solidFill>
                  <a:srgbClr val="FFFFFF"/>
                </a:solidFill>
                <a:latin typeface="Helvetica" pitchFamily="2" charset="0"/>
              </a:rPr>
              <a:t>Offline from August 2026 - October 2028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4BA66-DBC8-7B78-C2B5-8368BE9968BB}"/>
              </a:ext>
            </a:extLst>
          </p:cNvPr>
          <p:cNvSpPr txBox="1"/>
          <p:nvPr/>
        </p:nvSpPr>
        <p:spPr>
          <a:xfrm>
            <a:off x="251618" y="1062365"/>
            <a:ext cx="8915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Goals: 	Replace old equipment; some is &gt;40 years old.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	Extend the operational lifetime of the whole facility.   </a:t>
            </a:r>
          </a:p>
          <a:p>
            <a:pPr algn="l"/>
            <a:endParaRPr lang="en-US" sz="18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b="1" dirty="0">
                <a:solidFill>
                  <a:srgbClr val="FFFF00"/>
                </a:solidFill>
                <a:latin typeface="Helvetica" pitchFamily="2" charset="0"/>
              </a:rPr>
              <a:t>The radar will NOT become more sensitive.   More reliable.</a:t>
            </a:r>
          </a:p>
          <a:p>
            <a:pPr algn="l"/>
            <a:endParaRPr lang="en-US" sz="20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New 80 kW spacecraft communications klystron.  Can act as a 2nd radar. 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Highest resolution = 1.875 m.  </a:t>
            </a:r>
          </a:p>
          <a:p>
            <a:pPr algn="l"/>
            <a:endParaRPr lang="en-US" sz="20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Observations of dozens of weak targets will not happen.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But: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DSS-13/Green Bank and Canberra will still observe the strongest targets.</a:t>
            </a:r>
          </a:p>
          <a:p>
            <a:pPr algn="l"/>
            <a:endParaRPr lang="en-US" sz="20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2028 April: 	Partial resumption of radar operations 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2028 October:	Resumption of regular operations</a:t>
            </a:r>
          </a:p>
          <a:p>
            <a:pPr algn="l"/>
            <a:endParaRPr lang="en-US" sz="2000" dirty="0">
              <a:solidFill>
                <a:srgbClr val="FF0000"/>
              </a:solidFill>
              <a:latin typeface="Helvetica" pitchFamily="2" charset="0"/>
            </a:endParaRPr>
          </a:p>
          <a:p>
            <a:pPr algn="l"/>
            <a:r>
              <a:rPr lang="en-US" sz="2000" b="1" dirty="0">
                <a:solidFill>
                  <a:srgbClr val="FFFF00"/>
                </a:solidFill>
                <a:latin typeface="Helvetica" pitchFamily="2" charset="0"/>
              </a:rPr>
              <a:t>Full operations will resume 6 months before the 2029 Apophis flyby.</a:t>
            </a:r>
          </a:p>
          <a:p>
            <a:pPr algn="l"/>
            <a:endParaRPr lang="en-US" sz="2000" b="1" dirty="0">
              <a:solidFill>
                <a:srgbClr val="FFFF00"/>
              </a:solidFill>
              <a:latin typeface="Helvetica" pitchFamily="2" charset="0"/>
            </a:endParaRPr>
          </a:p>
          <a:p>
            <a:pPr algn="l"/>
            <a:r>
              <a:rPr lang="en-US" sz="2000" b="1" dirty="0">
                <a:solidFill>
                  <a:srgbClr val="FFFF00"/>
                </a:solidFill>
                <a:latin typeface="Helvetica" pitchFamily="2" charset="0"/>
              </a:rPr>
              <a:t>Extensive Apophis observations are planned to obtain detailed images, 3D models, observe spin state changes, and support</a:t>
            </a:r>
            <a:r>
              <a:rPr lang="en-US" sz="2000" b="1" i="1" dirty="0">
                <a:solidFill>
                  <a:srgbClr val="FFFF00"/>
                </a:solidFill>
                <a:latin typeface="Helvetica" pitchFamily="2" charset="0"/>
              </a:rPr>
              <a:t> OSIRIS-Apex</a:t>
            </a:r>
            <a:r>
              <a:rPr lang="en-US" sz="2000" b="1" dirty="0">
                <a:solidFill>
                  <a:srgbClr val="FFFF00"/>
                </a:solidFill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780112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93DC8E-1BAD-D47F-7829-2B1EDDB13242}"/>
              </a:ext>
            </a:extLst>
          </p:cNvPr>
          <p:cNvSpPr txBox="1"/>
          <p:nvPr/>
        </p:nvSpPr>
        <p:spPr>
          <a:xfrm>
            <a:off x="823119" y="609600"/>
            <a:ext cx="7247497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>
                <a:solidFill>
                  <a:srgbClr val="FFFFFF"/>
                </a:solidFill>
                <a:latin typeface="Helvetica" pitchFamily="2" charset="0"/>
              </a:rPr>
              <a:t>2024 Goldstone NEA Radar Detections </a:t>
            </a:r>
          </a:p>
          <a:p>
            <a:pPr algn="l"/>
            <a:endParaRPr lang="en-US" sz="2400" b="1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N = 55			45 observed for the first time</a:t>
            </a:r>
          </a:p>
          <a:p>
            <a:pPr algn="l"/>
            <a:endParaRPr lang="en-US" sz="2400" b="1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Average 		H = 21.7 +- 4.1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TOO average 	H = 24.7 +- 2.8	N = 15</a:t>
            </a:r>
          </a:p>
          <a:p>
            <a:pPr algn="l"/>
            <a:endParaRPr lang="en-US" sz="2400" b="1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Faintest 		H = 30.4		2024 GJ2  </a:t>
            </a:r>
            <a:endParaRPr lang="en-US" sz="2000" b="1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Brightest		H = 12.6		4954 Eric</a:t>
            </a:r>
          </a:p>
          <a:p>
            <a:endParaRPr lang="en-US"/>
          </a:p>
          <a:p>
            <a:endParaRPr lang="en-US"/>
          </a:p>
          <a:p>
            <a:pPr algn="l"/>
            <a:endParaRPr lang="en-US" sz="2000">
              <a:solidFill>
                <a:srgbClr val="FFFFF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6934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ED74D8-2235-3F6F-8E50-80ABE3766C16}"/>
              </a:ext>
            </a:extLst>
          </p:cNvPr>
          <p:cNvSpPr txBox="1"/>
          <p:nvPr/>
        </p:nvSpPr>
        <p:spPr>
          <a:xfrm>
            <a:off x="410332" y="420469"/>
            <a:ext cx="822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Helvetica" pitchFamily="2" charset="0"/>
              </a:rPr>
              <a:t>Upcoming 2025 Goldstone Near-Earth Asteroid Targets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86D1E-4F43-7226-1CED-003C1562A7F8}"/>
              </a:ext>
            </a:extLst>
          </p:cNvPr>
          <p:cNvSpPr txBox="1"/>
          <p:nvPr/>
        </p:nvSpPr>
        <p:spPr>
          <a:xfrm>
            <a:off x="367448" y="1066800"/>
            <a:ext cx="90511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Helvetica" pitchFamily="2" charset="0"/>
              </a:rPr>
              <a:t>Month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		</a:t>
            </a:r>
            <a:r>
              <a:rPr lang="en-US" sz="1400" b="1" dirty="0">
                <a:solidFill>
                  <a:srgbClr val="FFFFFF"/>
                </a:solidFill>
                <a:latin typeface="Helvetica" pitchFamily="2" charset="0"/>
              </a:rPr>
              <a:t>Asteroid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	         </a:t>
            </a:r>
            <a:r>
              <a:rPr lang="en-US" sz="1400" b="1" dirty="0" err="1">
                <a:solidFill>
                  <a:srgbClr val="FFFFFF"/>
                </a:solidFill>
                <a:latin typeface="Helvetica" pitchFamily="2" charset="0"/>
              </a:rPr>
              <a:t>Distance</a:t>
            </a:r>
            <a:r>
              <a:rPr lang="en-US" sz="1400" b="1" dirty="0">
                <a:solidFill>
                  <a:srgbClr val="FFFFFF"/>
                </a:solidFill>
                <a:latin typeface="Helvetica" pitchFamily="2" charset="0"/>
              </a:rPr>
              <a:t> (au)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1400" b="1" dirty="0">
                <a:solidFill>
                  <a:srgbClr val="FFFFFF"/>
                </a:solidFill>
                <a:latin typeface="Helvetica" pitchFamily="2" charset="0"/>
              </a:rPr>
              <a:t>SNR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	</a:t>
            </a:r>
            <a:r>
              <a:rPr lang="en-US" sz="1400" b="1" dirty="0">
                <a:solidFill>
                  <a:srgbClr val="FFFFFF"/>
                </a:solidFill>
                <a:latin typeface="Helvetica" pitchFamily="2" charset="0"/>
              </a:rPr>
              <a:t>D (km)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May	612356	2002 JX8		0.019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1200	0.32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	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May	 	2011 HJ7		0.017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590	0.11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May 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        	154276 	2002 SY50		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0.070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110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1.1	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May	387746 	2003 MH4		0.045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120	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0.37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May	390725 	2003 HB		0.047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130	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0.29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Jun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 	2014 HQ124	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0.072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92	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0.35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	NPA rotator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Jun	424482 	2008 DG5		0.023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2700	0.36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Jun	527715 	2007 YQ56		0.077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62	0.32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Jun	 	2003 AY2		0.036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120	0.36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Jul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35107 	1991 VH		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0.078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110	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1.0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	Binary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Aug	 	1997 QK1		0.020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3900	0.3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Aug	 	1998 SH2		0.021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180	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0.38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Aug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 	2021 PJ1		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0.011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200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0.022 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Sep     		2025 FA22 		0.0055	120000 	0.16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Sep	 	2009 FF		0.017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1900	0.14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Sep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152664 	1998 FW4		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0.026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1500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1.1	Contact Binary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Oct	434196	2003 HG2		0.045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41	0.15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Nov	516155	2016 DP		0.032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450	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0.22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Nov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3361	Orpheus		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0.038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90</a:t>
            </a:r>
            <a:r>
              <a:rPr lang="en-US" sz="1400" dirty="0">
                <a:solidFill>
                  <a:srgbClr val="00B0F0"/>
                </a:solidFill>
                <a:latin typeface="Helvetica" pitchFamily="2" charset="0"/>
              </a:rPr>
              <a:t>	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0.35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Nov		2007 VM184	0.033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290	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0.20</a:t>
            </a:r>
          </a:p>
          <a:p>
            <a:pPr algn="l"/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Dec	220839	2004 VA		0.096	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000</a:t>
            </a:r>
            <a:r>
              <a:rPr lang="en-US" sz="1400" dirty="0">
                <a:solidFill>
                  <a:srgbClr val="FFFFFF"/>
                </a:solidFill>
                <a:latin typeface="Helvetica" pitchFamily="2" charset="0"/>
              </a:rPr>
              <a:t>36	</a:t>
            </a:r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1.7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8DC7C-A229-B956-A02D-C6337BEC3207}"/>
              </a:ext>
            </a:extLst>
          </p:cNvPr>
          <p:cNvSpPr txBox="1"/>
          <p:nvPr/>
        </p:nvSpPr>
        <p:spPr>
          <a:xfrm>
            <a:off x="594518" y="6248400"/>
            <a:ext cx="785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rgbClr val="00B0F0"/>
                </a:solidFill>
                <a:latin typeface="Helvetica" pitchFamily="2" charset="0"/>
                <a:hlinkClick r:id="rId2"/>
              </a:rPr>
              <a:t>https://</a:t>
            </a:r>
            <a:r>
              <a:rPr lang="en-US" sz="1800" b="1" dirty="0" err="1">
                <a:solidFill>
                  <a:srgbClr val="00B0F0"/>
                </a:solidFill>
                <a:latin typeface="Helvetica" pitchFamily="2" charset="0"/>
                <a:hlinkClick r:id="rId2"/>
              </a:rPr>
              <a:t>echo.jpl.nasa.gov</a:t>
            </a:r>
            <a:r>
              <a:rPr lang="en-US" sz="1800" b="1" dirty="0">
                <a:solidFill>
                  <a:srgbClr val="00B0F0"/>
                </a:solidFill>
                <a:latin typeface="Helvetica" pitchFamily="2" charset="0"/>
                <a:hlinkClick r:id="rId2"/>
              </a:rPr>
              <a:t>/asteroids/</a:t>
            </a:r>
            <a:r>
              <a:rPr lang="en-US" sz="1800" b="1" dirty="0" err="1">
                <a:solidFill>
                  <a:srgbClr val="00B0F0"/>
                </a:solidFill>
                <a:latin typeface="Helvetica" pitchFamily="2" charset="0"/>
                <a:hlinkClick r:id="rId2"/>
              </a:rPr>
              <a:t>goldstone_asteroid_schedule.html</a:t>
            </a:r>
            <a:endParaRPr lang="en-US" sz="1800" b="1" dirty="0" err="1">
              <a:solidFill>
                <a:srgbClr val="00B0F0"/>
              </a:solidFill>
              <a:latin typeface="Helvetica" pitchFamily="2" charset="0"/>
            </a:endParaRPr>
          </a:p>
          <a:p>
            <a:pPr algn="l"/>
            <a:endParaRPr lang="en-US" sz="1800" b="1" dirty="0">
              <a:solidFill>
                <a:srgbClr val="00B0F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5751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F1F70FDA-D104-B6CE-4EDD-D66A40A31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19" y="212753"/>
            <a:ext cx="7772400" cy="6889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E9EE5-0494-8A9D-A310-97D1750FDB2C}"/>
              </a:ext>
            </a:extLst>
          </p:cNvPr>
          <p:cNvSpPr txBox="1"/>
          <p:nvPr/>
        </p:nvSpPr>
        <p:spPr>
          <a:xfrm>
            <a:off x="8671719" y="6732848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FFFF"/>
                </a:solidFill>
                <a:latin typeface="Helvetica" pitchFamily="2" charset="0"/>
              </a:rPr>
              <a:t>PHA</a:t>
            </a:r>
          </a:p>
        </p:txBody>
      </p:sp>
    </p:spTree>
    <p:extLst>
      <p:ext uri="{BB962C8B-B14F-4D97-AF65-F5344CB8AC3E}">
        <p14:creationId xmlns:p14="http://schemas.microsoft.com/office/powerpoint/2010/main" val="177548930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6A0321-CE22-A24B-9009-0C1CF943E5C8}"/>
              </a:ext>
            </a:extLst>
          </p:cNvPr>
          <p:cNvSpPr txBox="1"/>
          <p:nvPr/>
        </p:nvSpPr>
        <p:spPr>
          <a:xfrm>
            <a:off x="197803" y="533400"/>
            <a:ext cx="9230763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Diameter: 70 m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Transmitter power: 440 kW.  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Fully steerable; can track north of -35 deg 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(~79% of sky).  </a:t>
            </a:r>
          </a:p>
          <a:p>
            <a:pPr algn="l"/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Transmitter frequency: 8560 MHz (</a:t>
            </a:r>
            <a:r>
              <a:rPr lang="en-US" sz="2000" b="1" dirty="0">
                <a:solidFill>
                  <a:srgbClr val="FFFFFF"/>
                </a:solidFill>
                <a:latin typeface="Symbol" pitchFamily="2" charset="2"/>
                <a:cs typeface="Helvetica"/>
              </a:rPr>
              <a:t>l </a:t>
            </a:r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= 3.5 cm)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Finest range resolution: 3.75 m</a:t>
            </a:r>
          </a:p>
          <a:p>
            <a:pPr algn="l"/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400" b="1" dirty="0">
                <a:solidFill>
                  <a:srgbClr val="FFFF00"/>
                </a:solidFill>
                <a:latin typeface="Helvetica"/>
                <a:cs typeface="Helvetica"/>
              </a:rPr>
              <a:t>Recent Improvements: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New klystrons in 2020: more reliable!</a:t>
            </a:r>
          </a:p>
          <a:p>
            <a:pPr algn="l"/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Priority of radar observations is higher:</a:t>
            </a:r>
          </a:p>
          <a:p>
            <a:pPr algn="l"/>
            <a:r>
              <a:rPr lang="en-US" sz="2000" b="1" dirty="0">
                <a:solidFill>
                  <a:srgbClr val="FF0000"/>
                </a:solidFill>
                <a:latin typeface="Helvetica"/>
                <a:cs typeface="Helvetica"/>
              </a:rPr>
              <a:t>MUCH</a:t>
            </a:r>
            <a:r>
              <a:rPr lang="en-US" sz="2000" b="1" dirty="0">
                <a:solidFill>
                  <a:srgbClr val="FFFFFF"/>
                </a:solidFill>
                <a:latin typeface="Helvetica"/>
                <a:cs typeface="Helvetica"/>
              </a:rPr>
              <a:t> more time allocated!</a:t>
            </a:r>
          </a:p>
          <a:p>
            <a:pPr algn="l"/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Airspace coordination no longer necessary: More scheduling flexibility. </a:t>
            </a:r>
          </a:p>
          <a:p>
            <a:pPr algn="l"/>
            <a:endParaRPr lang="en-US" sz="2000" b="1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New software: Automatic, rapid NEA target identification (hourly).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More targets-of-opportunity: some within one day of discovery.</a:t>
            </a:r>
          </a:p>
          <a:p>
            <a:pPr algn="l"/>
            <a:endParaRPr lang="en-US" sz="2000" b="1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b="1">
                <a:solidFill>
                  <a:srgbClr val="FFFFFF"/>
                </a:solidFill>
                <a:latin typeface="Helvetica" pitchFamily="2" charset="0"/>
              </a:rPr>
              <a:t>Monostatic observations now possible within one lunar distance.</a:t>
            </a: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l"/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A22EC-63ED-EC43-82B8-28EC4313F175}"/>
              </a:ext>
            </a:extLst>
          </p:cNvPr>
          <p:cNvSpPr txBox="1"/>
          <p:nvPr/>
        </p:nvSpPr>
        <p:spPr>
          <a:xfrm>
            <a:off x="3651648" y="87452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Helvetica" pitchFamily="2" charset="0"/>
              </a:rPr>
              <a:t>Goldstone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91616-84C9-9F6B-D809-B38DE2F6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719" y="838200"/>
            <a:ext cx="3611743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7702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CD8962-4768-57B9-79FF-6608091CE5E0}"/>
              </a:ext>
            </a:extLst>
          </p:cNvPr>
          <p:cNvSpPr txBox="1"/>
          <p:nvPr/>
        </p:nvSpPr>
        <p:spPr>
          <a:xfrm>
            <a:off x="4229114" y="478494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B7CC3-153C-58D9-CB4B-BB9765C51906}"/>
              </a:ext>
            </a:extLst>
          </p:cNvPr>
          <p:cNvSpPr txBox="1"/>
          <p:nvPr/>
        </p:nvSpPr>
        <p:spPr>
          <a:xfrm>
            <a:off x="1311220" y="302567"/>
            <a:ext cx="660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NEA Radar Absolute Magnitude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F9B2A-EB3E-6F0D-DB83-5A944BA67C1D}"/>
              </a:ext>
            </a:extLst>
          </p:cNvPr>
          <p:cNvSpPr txBox="1"/>
          <p:nvPr/>
        </p:nvSpPr>
        <p:spPr>
          <a:xfrm>
            <a:off x="4299013" y="338666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Chart, histogram&#10;&#10;AI-generated content may be incorrect.">
            <a:extLst>
              <a:ext uri="{FF2B5EF4-FFF2-40B4-BE49-F238E27FC236}">
                <a16:creationId xmlns:a16="http://schemas.microsoft.com/office/drawing/2014/main" id="{9BDA2D26-A87F-81BF-9AB2-D8079D19B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68" y="838200"/>
            <a:ext cx="611807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5657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E6292B-270E-F0D4-1623-9924C15E0BB8}"/>
              </a:ext>
            </a:extLst>
          </p:cNvPr>
          <p:cNvSpPr txBox="1"/>
          <p:nvPr/>
        </p:nvSpPr>
        <p:spPr>
          <a:xfrm>
            <a:off x="310953" y="179725"/>
            <a:ext cx="8894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  <a:latin typeface="Helvetica" pitchFamily="2" charset="0"/>
              </a:rPr>
              <a:t>Near-Earth Object Mission Targets Observed by Radar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375B0-660E-5768-3FD9-5FB4F3F2EBB3}"/>
              </a:ext>
            </a:extLst>
          </p:cNvPr>
          <p:cNvSpPr txBox="1"/>
          <p:nvPr/>
        </p:nvSpPr>
        <p:spPr>
          <a:xfrm>
            <a:off x="213519" y="702945"/>
            <a:ext cx="9359165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FFFF00"/>
                </a:solidFill>
                <a:latin typeface="Helvetica" pitchFamily="2" charset="0"/>
              </a:rPr>
              <a:t>Upcoming Mission Targets: </a:t>
            </a:r>
            <a:endParaRPr lang="en-US" sz="18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  65803 </a:t>
            </a:r>
            <a:r>
              <a:rPr lang="en-US" sz="1800" dirty="0" err="1">
                <a:solidFill>
                  <a:srgbClr val="FFFFFF"/>
                </a:solidFill>
                <a:latin typeface="Helvetica" pitchFamily="2" charset="0"/>
              </a:rPr>
              <a:t>Didymos/Dimorphos</a:t>
            </a:r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	Hera 			ESA 	2027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    3200 Phaethon			Destiny+			JAXA 	2028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  99942 Apophis			RAMSES ?		ESA	2029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  99942 Apophis			OSIRIS-APEX		NASA 	2029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            1998 KY26		Hayabusa2		JAXA 	2031</a:t>
            </a:r>
            <a:endParaRPr lang="en-US" sz="1800" b="1" dirty="0">
              <a:solidFill>
                <a:srgbClr val="FFFF00"/>
              </a:solidFill>
              <a:latin typeface="Helvetica" pitchFamily="2" charset="0"/>
            </a:endParaRPr>
          </a:p>
          <a:p>
            <a:pPr algn="l"/>
            <a:endParaRPr lang="en-US" sz="1800" b="1" dirty="0">
              <a:solidFill>
                <a:srgbClr val="FFFF00"/>
              </a:solidFill>
              <a:latin typeface="Helvetica" pitchFamily="2" charset="0"/>
            </a:endParaRPr>
          </a:p>
          <a:p>
            <a:pPr algn="l"/>
            <a:r>
              <a:rPr lang="en-US" sz="1800" b="1" dirty="0">
                <a:solidFill>
                  <a:srgbClr val="FFFF00"/>
                </a:solidFill>
                <a:latin typeface="Helvetica" pitchFamily="2" charset="0"/>
              </a:rPr>
              <a:t>Previous Mission Targets: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      433 Eros			NEAR-Shoemaker	NASA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  25143 Itokawa			Hayabusa		JAXA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Comet Hartley 2			EPOXI			NASA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    4179 </a:t>
            </a:r>
            <a:r>
              <a:rPr lang="en-US" sz="1800" dirty="0" err="1">
                <a:solidFill>
                  <a:srgbClr val="FFFFFF"/>
                </a:solidFill>
                <a:latin typeface="Helvetica" pitchFamily="2" charset="0"/>
              </a:rPr>
              <a:t>Toutatis</a:t>
            </a:r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			</a:t>
            </a:r>
            <a:r>
              <a:rPr lang="en-US" sz="1800" dirty="0" err="1">
                <a:solidFill>
                  <a:srgbClr val="FFFFFF"/>
                </a:solidFill>
                <a:latin typeface="Helvetica" pitchFamily="2" charset="0"/>
              </a:rPr>
              <a:t>Chang’e</a:t>
            </a:r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 2		CNSA-China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162173 </a:t>
            </a:r>
            <a:r>
              <a:rPr lang="en-US" sz="1800" dirty="0" err="1">
                <a:solidFill>
                  <a:srgbClr val="FFFFFF"/>
                </a:solidFill>
                <a:latin typeface="Helvetica" pitchFamily="2" charset="0"/>
              </a:rPr>
              <a:t>Ryugu</a:t>
            </a:r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			Hayabusa2		JAXA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101955 Bennu			OSIRIS-</a:t>
            </a:r>
            <a:r>
              <a:rPr lang="en-US" sz="1800" dirty="0" err="1">
                <a:solidFill>
                  <a:srgbClr val="FFFFFF"/>
                </a:solidFill>
                <a:latin typeface="Helvetica" pitchFamily="2" charset="0"/>
              </a:rPr>
              <a:t>REx</a:t>
            </a:r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		NASA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65803 </a:t>
            </a:r>
            <a:r>
              <a:rPr lang="en-US" sz="1800" dirty="0" err="1">
                <a:solidFill>
                  <a:srgbClr val="FFFFFF"/>
                </a:solidFill>
                <a:latin typeface="Helvetica" pitchFamily="2" charset="0"/>
              </a:rPr>
              <a:t>Didymos/Dimorphos</a:t>
            </a:r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	DART, LiciaCube		NASA, ASI-Italy</a:t>
            </a:r>
          </a:p>
          <a:p>
            <a:pPr algn="l"/>
            <a:endParaRPr lang="en-US" sz="18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b="1" dirty="0">
                <a:solidFill>
                  <a:srgbClr val="FFFF00"/>
                </a:solidFill>
                <a:latin typeface="Helvetica" pitchFamily="2" charset="0"/>
              </a:rPr>
              <a:t>Many asteroids become mission targets because radar observations </a:t>
            </a:r>
          </a:p>
          <a:p>
            <a:pPr algn="l"/>
            <a:r>
              <a:rPr lang="en-US" sz="2000" b="1" dirty="0">
                <a:solidFill>
                  <a:srgbClr val="FFFF00"/>
                </a:solidFill>
                <a:latin typeface="Helvetica" pitchFamily="2" charset="0"/>
              </a:rPr>
              <a:t>exist or are planned.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Helvetica" pitchFamily="2" charset="0"/>
            </a:endParaRPr>
          </a:p>
          <a:p>
            <a:pPr algn="l"/>
            <a:r>
              <a:rPr lang="en-US" sz="1800" dirty="0">
                <a:solidFill>
                  <a:srgbClr val="FF0000"/>
                </a:solidFill>
                <a:latin typeface="Helvetica" pitchFamily="2" charset="0"/>
              </a:rPr>
              <a:t>NEA mission targets not observed by radar: 98943 Torifune, 469219 Kamo'oalewa</a:t>
            </a:r>
          </a:p>
          <a:p>
            <a:pPr algn="l"/>
            <a:endParaRPr lang="en-US" sz="1800" dirty="0">
              <a:solidFill>
                <a:srgbClr val="FF0000"/>
              </a:solidFill>
              <a:latin typeface="Helvetica" pitchFamily="2" charset="0"/>
            </a:endParaRPr>
          </a:p>
          <a:p>
            <a:pPr algn="l"/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Not included: NEA missions that failed (</a:t>
            </a:r>
            <a:r>
              <a:rPr lang="en-US" sz="1800" i="1" dirty="0">
                <a:solidFill>
                  <a:srgbClr val="FFFFFF"/>
                </a:solidFill>
                <a:latin typeface="Helvetica" pitchFamily="2" charset="0"/>
              </a:rPr>
              <a:t>Odin, NEA Scout</a:t>
            </a:r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, </a:t>
            </a:r>
            <a:r>
              <a:rPr lang="en-US" sz="1800" i="1" dirty="0">
                <a:solidFill>
                  <a:srgbClr val="FFFFFF"/>
                </a:solidFill>
                <a:latin typeface="Helvetica" pitchFamily="2" charset="0"/>
              </a:rPr>
              <a:t>Clementine</a:t>
            </a:r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, </a:t>
            </a:r>
            <a:r>
              <a:rPr lang="en-US" sz="1800" i="1" dirty="0">
                <a:solidFill>
                  <a:srgbClr val="FFFFFF"/>
                </a:solidFill>
                <a:latin typeface="Helvetica" pitchFamily="2" charset="0"/>
              </a:rPr>
              <a:t>CONTOUR</a:t>
            </a:r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, </a:t>
            </a:r>
            <a:r>
              <a:rPr lang="en-US" sz="1800" i="1" dirty="0">
                <a:solidFill>
                  <a:srgbClr val="FFFFFF"/>
                </a:solidFill>
                <a:latin typeface="Helvetica" pitchFamily="2" charset="0"/>
              </a:rPr>
              <a:t>Procyon</a:t>
            </a:r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, etc.) or main-belt missions (</a:t>
            </a:r>
            <a:r>
              <a:rPr lang="en-US" sz="1800" i="1" dirty="0">
                <a:solidFill>
                  <a:srgbClr val="FFFFFF"/>
                </a:solidFill>
                <a:latin typeface="Helvetica" pitchFamily="2" charset="0"/>
              </a:rPr>
              <a:t>Dawn, Psyche</a:t>
            </a:r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).</a:t>
            </a:r>
          </a:p>
          <a:p>
            <a:pPr algn="l"/>
            <a:endParaRPr lang="en-US" sz="1800" dirty="0">
              <a:solidFill>
                <a:srgbClr val="FFFFF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1018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939D64-A076-2CB8-AF7E-7A0D075B92B9}"/>
              </a:ext>
            </a:extLst>
          </p:cNvPr>
          <p:cNvSpPr txBox="1"/>
          <p:nvPr/>
        </p:nvSpPr>
        <p:spPr>
          <a:xfrm>
            <a:off x="1356519" y="152936"/>
            <a:ext cx="6437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Helvetica" pitchFamily="2" charset="0"/>
              </a:rPr>
              <a:t>Archiving Goldstone Data with the PDS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DB9C2-3961-347B-5140-243C8392F1E4}"/>
              </a:ext>
            </a:extLst>
          </p:cNvPr>
          <p:cNvSpPr txBox="1"/>
          <p:nvPr/>
        </p:nvSpPr>
        <p:spPr>
          <a:xfrm>
            <a:off x="358143" y="990600"/>
            <a:ext cx="87023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FF00"/>
                </a:solidFill>
                <a:latin typeface="Helvetica" pitchFamily="2" charset="0"/>
              </a:rPr>
              <a:t>Raw data: 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Clement Lee is leading this and has begun archiving it.</a:t>
            </a:r>
          </a:p>
          <a:p>
            <a:pPr algn="l"/>
            <a:endParaRPr lang="en-US" sz="20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endParaRPr lang="en-US" sz="20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FFFF00"/>
                </a:solidFill>
                <a:latin typeface="Helvetica" pitchFamily="2" charset="0"/>
              </a:rPr>
              <a:t>Processed Data: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Support Documents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	</a:t>
            </a:r>
            <a:r>
              <a:rPr lang="en-US" sz="2000" dirty="0" err="1">
                <a:solidFill>
                  <a:srgbClr val="FFFFFF"/>
                </a:solidFill>
                <a:latin typeface="Helvetica" pitchFamily="2" charset="0"/>
              </a:rPr>
              <a:t>Masterlog</a:t>
            </a:r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 text files: Quick summaries of the observations.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	PDFs: Echo power spectra and images.</a:t>
            </a:r>
          </a:p>
          <a:p>
            <a:pPr algn="l"/>
            <a:endParaRPr lang="en-US" sz="20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CW data: 		csv files with xml headers</a:t>
            </a:r>
          </a:p>
          <a:p>
            <a:pPr algn="l"/>
            <a:endParaRPr lang="en-US" sz="20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Delay-Doppler data: 	fits format.</a:t>
            </a:r>
          </a:p>
          <a:p>
            <a:pPr algn="l"/>
            <a:endParaRPr lang="en-US" sz="20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The goal with processed data is to choose Doppler resolutions suitable for immediate work with the data.  </a:t>
            </a:r>
          </a:p>
          <a:p>
            <a:pPr algn="l"/>
            <a:endParaRPr lang="en-US" sz="20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Data are fully tagged.</a:t>
            </a:r>
          </a:p>
          <a:p>
            <a:pPr algn="l"/>
            <a:endParaRPr lang="en-US" sz="2000" dirty="0">
              <a:solidFill>
                <a:srgbClr val="FFFFF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605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998A44-C224-DE4D-A5A1-88A322AE1314}"/>
              </a:ext>
            </a:extLst>
          </p:cNvPr>
          <p:cNvSpPr txBox="1"/>
          <p:nvPr/>
        </p:nvSpPr>
        <p:spPr>
          <a:xfrm>
            <a:off x="899319" y="4511116"/>
            <a:ext cx="87171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NEAR-EARTH ASTEROID RADAR DETECTIONS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Year	Goldstone	Canberra &gt; ATCA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2021	       40			8		New Goldstone record 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2022	       45	     		9		New Goldstone record 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2023	       50	    		9</a:t>
            </a:r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		</a:t>
            </a:r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New Goldstone record</a:t>
            </a:r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	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2024	       55                    	7		New Goldstone record </a:t>
            </a:r>
          </a:p>
          <a:p>
            <a:pPr algn="l"/>
            <a:r>
              <a:rPr lang="en-US" sz="2000" b="1" dirty="0">
                <a:solidFill>
                  <a:srgbClr val="FFFFFF"/>
                </a:solidFill>
                <a:latin typeface="Helvetica" pitchFamily="2" charset="0"/>
              </a:rPr>
              <a:t>2025	       24                     	1	      	</a:t>
            </a:r>
            <a:endParaRPr lang="en-US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algn="l"/>
            <a:endParaRPr lang="en-US" sz="1600" dirty="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1600" dirty="0">
                <a:solidFill>
                  <a:srgbClr val="FFFFFF"/>
                </a:solidFill>
                <a:latin typeface="Helvetica" pitchFamily="2" charset="0"/>
              </a:rPr>
              <a:t>Last update: 2025 Apr 25 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4DD5-E463-1461-71F0-D7AA5DD64580}"/>
              </a:ext>
            </a:extLst>
          </p:cNvPr>
          <p:cNvSpPr txBox="1"/>
          <p:nvPr/>
        </p:nvSpPr>
        <p:spPr>
          <a:xfrm>
            <a:off x="6157119" y="1447800"/>
            <a:ext cx="30219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~ 5-fold increase in</a:t>
            </a:r>
          </a:p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Goldstone NEA</a:t>
            </a:r>
          </a:p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radar detections in </a:t>
            </a:r>
          </a:p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the last 15 years</a:t>
            </a:r>
          </a:p>
        </p:txBody>
      </p:sp>
      <p:pic>
        <p:nvPicPr>
          <p:cNvPr id="5" name="Picture 4" descr="Chart, histogram&#10;&#10;AI-generated content may be incorrect.">
            <a:extLst>
              <a:ext uri="{FF2B5EF4-FFF2-40B4-BE49-F238E27FC236}">
                <a16:creationId xmlns:a16="http://schemas.microsoft.com/office/drawing/2014/main" id="{5E64A719-14FA-22DF-CDE9-C4BBD88DD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19" y="164856"/>
            <a:ext cx="4914078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77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BB4DDE-3C95-DE81-095E-89E14AA5DE88}"/>
              </a:ext>
            </a:extLst>
          </p:cNvPr>
          <p:cNvSpPr txBox="1"/>
          <p:nvPr/>
        </p:nvSpPr>
        <p:spPr>
          <a:xfrm>
            <a:off x="227630" y="306361"/>
            <a:ext cx="9181571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Helvetica" pitchFamily="2" charset="0"/>
              </a:rPr>
              <a:t>Goldstone NEA Observations Since 2020</a:t>
            </a:r>
            <a:endParaRPr 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			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Total radar detections	225	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New detections		176		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Potentially Hazardous	121		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Targets-of-Opportunity 	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75	</a:t>
            </a:r>
          </a:p>
          <a:p>
            <a:pPr algn="l"/>
            <a:endParaRPr lang="en-US" sz="2400" b="1">
              <a:solidFill>
                <a:srgbClr val="FF0000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Binaries 			 18	Goldstone discoveries: 14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Triples			 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2		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Contact Binaries		 14	All discovered at Goldstone</a:t>
            </a:r>
          </a:p>
          <a:p>
            <a:pPr algn="l"/>
            <a:endParaRPr lang="en-US" sz="240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endParaRPr lang="en-US" sz="240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In 2024, ~500 NEAs were detectable at Goldstone:</a:t>
            </a:r>
          </a:p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		Detectable        Observed</a:t>
            </a:r>
          </a:p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All sizes:	    ~500		55		11%</a:t>
            </a:r>
          </a:p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D &gt; 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20 m:	    ~170		48		28%</a:t>
            </a:r>
          </a:p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D &gt; 140 m:	    ~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32		31		97%</a:t>
            </a:r>
          </a:p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		  </a:t>
            </a:r>
            <a:endParaRPr lang="en-US" sz="2000" b="1">
              <a:solidFill>
                <a:srgbClr val="FF0000"/>
              </a:solidFill>
              <a:latin typeface="Helvetica" pitchFamily="2" charset="0"/>
            </a:endParaRPr>
          </a:p>
          <a:p>
            <a:pPr algn="l"/>
            <a:r>
              <a:rPr lang="en-US" sz="1400">
                <a:solidFill>
                  <a:srgbClr val="FFFFFF"/>
                </a:solidFill>
                <a:latin typeface="Helvetica" pitchFamily="2" charset="0"/>
              </a:rPr>
              <a:t>Last update: 2025 April 25   </a:t>
            </a:r>
            <a:endParaRPr lang="en-US" sz="1400" b="1">
              <a:solidFill>
                <a:srgbClr val="FF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9763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5DF97E-EDC7-8CEB-2065-3408AE3E23CD}"/>
              </a:ext>
            </a:extLst>
          </p:cNvPr>
          <p:cNvSpPr txBox="1"/>
          <p:nvPr/>
        </p:nvSpPr>
        <p:spPr>
          <a:xfrm>
            <a:off x="365919" y="381000"/>
            <a:ext cx="89535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Helvetica" pitchFamily="2" charset="0"/>
              </a:rPr>
              <a:t>Asteroid Radar Observations Since 1968</a:t>
            </a:r>
          </a:p>
          <a:p>
            <a:pPr algn="l"/>
            <a:endParaRPr lang="en-US" sz="1800" b="1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Near-Earth Asteroids:	1147		3% of the population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Main-Belt Asteroids:	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138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Comets:			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23</a:t>
            </a:r>
          </a:p>
          <a:p>
            <a:pPr algn="l"/>
            <a:endParaRPr lang="en-US" sz="2400" b="1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Potentially Hazardous:	  496		20% of all PHAs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						44% of radar sample</a:t>
            </a:r>
          </a:p>
          <a:p>
            <a:pPr algn="l"/>
            <a:endParaRPr lang="en-US" sz="2400" b="1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Detected more than once: 136		13% of radar sample</a:t>
            </a:r>
          </a:p>
          <a:p>
            <a:pPr algn="l"/>
            <a:endParaRPr lang="en-US" sz="2400" b="1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		NEAs Comets 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Arecibo	858 	   18 	</a:t>
            </a:r>
            <a:r>
              <a:rPr lang="en-US" sz="2400" b="1">
                <a:solidFill>
                  <a:srgbClr val="FF0000"/>
                </a:solidFill>
                <a:latin typeface="Helvetica" pitchFamily="2" charset="0"/>
              </a:rPr>
              <a:t> 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Goldstone	533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	   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8 			31% since 2020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Both 	 	242 	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   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6 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Canberra 	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43</a:t>
            </a:r>
            <a:r>
              <a:rPr lang="en-US" sz="2400" b="1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	   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0</a:t>
            </a:r>
          </a:p>
          <a:p>
            <a:pPr algn="l"/>
            <a:endParaRPr lang="en-US" sz="240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endParaRPr lang="en-US" sz="1800" b="1">
              <a:solidFill>
                <a:srgbClr val="FF0000"/>
              </a:solidFill>
              <a:latin typeface="Helvetica" pitchFamily="2" charset="0"/>
            </a:endParaRPr>
          </a:p>
          <a:p>
            <a:pPr algn="l"/>
            <a:r>
              <a:rPr lang="en-US" sz="1400">
                <a:solidFill>
                  <a:srgbClr val="FFFFFF"/>
                </a:solidFill>
                <a:latin typeface="Helvetica" pitchFamily="2" charset="0"/>
              </a:rPr>
              <a:t>Last update: 2025 April 25</a:t>
            </a:r>
            <a:endParaRPr lang="en-US" sz="1400" b="1">
              <a:solidFill>
                <a:srgbClr val="FFFFF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794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3405A4-6D9C-27D6-E08B-358AF09F64CD}"/>
              </a:ext>
            </a:extLst>
          </p:cNvPr>
          <p:cNvSpPr txBox="1"/>
          <p:nvPr/>
        </p:nvSpPr>
        <p:spPr>
          <a:xfrm>
            <a:off x="213519" y="381000"/>
            <a:ext cx="928131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Helvetica" pitchFamily="2" charset="0"/>
              </a:rPr>
              <a:t>Radar Observations of NEA Subpopulations</a:t>
            </a:r>
            <a:endParaRPr lang="en-US" sz="2800">
              <a:solidFill>
                <a:srgbClr val="FFFF00"/>
              </a:solidFill>
              <a:latin typeface="Helvetica" pitchFamily="2" charset="0"/>
            </a:endParaRPr>
          </a:p>
          <a:p>
            <a:pPr algn="l"/>
            <a:endParaRPr lang="en-US" sz="2000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Binary NEAs Observed	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79	~12% of NEAs &gt; 0.15 km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Binary NEAs Discovered	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57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Triples			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00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5	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All discovered by radar.</a:t>
            </a:r>
          </a:p>
          <a:p>
            <a:pPr algn="l"/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					Four discovered at Goldstone.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Known Binary NEAs	101	(Some found by photometry)</a:t>
            </a:r>
          </a:p>
          <a:p>
            <a:pPr algn="l"/>
            <a:endParaRPr lang="en-US" sz="2400" b="1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endParaRPr lang="en-US" sz="2400" b="1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NEA Contact Binaries:	</a:t>
            </a:r>
            <a:r>
              <a:rPr lang="en-US" sz="2400" b="1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61	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All discovered by radar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					All longer than ~100 meters</a:t>
            </a:r>
          </a:p>
          <a:p>
            <a:pPr algn="l"/>
            <a:endParaRPr lang="en-US" sz="2400" b="1">
              <a:solidFill>
                <a:srgbClr val="FF0000"/>
              </a:solidFill>
              <a:latin typeface="Helvetica" pitchFamily="2" charset="0"/>
            </a:endParaRPr>
          </a:p>
          <a:p>
            <a:pPr algn="l"/>
            <a:endParaRPr lang="en-US" sz="2400" b="1">
              <a:solidFill>
                <a:srgbClr val="FF0000"/>
              </a:solidFill>
              <a:latin typeface="Helvetica" pitchFamily="2" charset="0"/>
            </a:endParaRPr>
          </a:p>
          <a:p>
            <a:pPr algn="l"/>
            <a:r>
              <a:rPr lang="en-US" sz="2400" b="1" i="1">
                <a:solidFill>
                  <a:srgbClr val="FFFFFF"/>
                </a:solidFill>
                <a:latin typeface="Helvetica" pitchFamily="2" charset="0"/>
              </a:rPr>
              <a:t>WISE</a:t>
            </a:r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 Mission Targets:	487    	42% of the radar sample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Yarkovsky Effect: 		148	13% of the radar sample</a:t>
            </a:r>
          </a:p>
          <a:p>
            <a:pPr algn="l"/>
            <a:endParaRPr lang="en-US" sz="200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088E1-5FA9-58A9-7895-CD5FE485E39B}"/>
              </a:ext>
            </a:extLst>
          </p:cNvPr>
          <p:cNvSpPr txBox="1"/>
          <p:nvPr/>
        </p:nvSpPr>
        <p:spPr>
          <a:xfrm>
            <a:off x="289719" y="6595646"/>
            <a:ext cx="192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rgbClr val="FFFFFF"/>
                </a:solidFill>
                <a:latin typeface="Helvetica" pitchFamily="2" charset="0"/>
              </a:rPr>
              <a:t>Updated: 2025 Apr 25</a:t>
            </a:r>
          </a:p>
        </p:txBody>
      </p:sp>
    </p:spTree>
    <p:extLst>
      <p:ext uri="{BB962C8B-B14F-4D97-AF65-F5344CB8AC3E}">
        <p14:creationId xmlns:p14="http://schemas.microsoft.com/office/powerpoint/2010/main" val="281583664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19DD50-AA04-8434-D306-D763FD030A92}"/>
              </a:ext>
            </a:extLst>
          </p:cNvPr>
          <p:cNvSpPr txBox="1"/>
          <p:nvPr/>
        </p:nvSpPr>
        <p:spPr>
          <a:xfrm>
            <a:off x="1966119" y="1143000"/>
            <a:ext cx="40870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latin typeface="Helvetica" pitchFamily="2" charset="0"/>
              </a:rPr>
              <a:t>Recent Highlights:</a:t>
            </a:r>
          </a:p>
          <a:p>
            <a:pPr algn="l"/>
            <a:endParaRPr lang="en-US" sz="2800" b="1">
              <a:solidFill>
                <a:srgbClr val="FFFFFF"/>
              </a:solidFill>
              <a:latin typeface="Helvetica" pitchFamily="2" charset="0"/>
            </a:endParaRP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- Planetary Defense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- Angular, irregular objects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- Rounded objects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- Binaries</a:t>
            </a:r>
          </a:p>
          <a:p>
            <a:pPr algn="l"/>
            <a:r>
              <a:rPr lang="en-US" sz="2400" b="1">
                <a:solidFill>
                  <a:srgbClr val="FFFFFF"/>
                </a:solidFill>
                <a:latin typeface="Helvetica" pitchFamily="2" charset="0"/>
              </a:rPr>
              <a:t>- Contact binaries</a:t>
            </a:r>
          </a:p>
        </p:txBody>
      </p:sp>
    </p:spTree>
    <p:extLst>
      <p:ext uri="{BB962C8B-B14F-4D97-AF65-F5344CB8AC3E}">
        <p14:creationId xmlns:p14="http://schemas.microsoft.com/office/powerpoint/2010/main" val="298236185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4B4020-01EE-8BDB-5CC5-71CDFBE1A812}"/>
              </a:ext>
            </a:extLst>
          </p:cNvPr>
          <p:cNvSpPr txBox="1"/>
          <p:nvPr/>
        </p:nvSpPr>
        <p:spPr>
          <a:xfrm>
            <a:off x="589664" y="152400"/>
            <a:ext cx="754495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Helvetica" pitchFamily="2" charset="0"/>
              </a:rPr>
              <a:t>Planetary Defense: </a:t>
            </a:r>
            <a:r>
              <a:rPr lang="en-US" sz="2400" b="1" dirty="0">
                <a:solidFill>
                  <a:srgbClr val="FFFFFF"/>
                </a:solidFill>
                <a:latin typeface="Helvetica" pitchFamily="2" charset="0"/>
              </a:rPr>
              <a:t>99942 Apophis</a:t>
            </a:r>
          </a:p>
          <a:p>
            <a:r>
              <a:rPr lang="en-US" sz="2000" dirty="0">
                <a:solidFill>
                  <a:srgbClr val="FFFFFF"/>
                </a:solidFill>
                <a:latin typeface="Helvetica" pitchFamily="2" charset="0"/>
              </a:rPr>
              <a:t>International Asteroid Warning Network (IAWN) Campaign, 2021</a:t>
            </a:r>
          </a:p>
          <a:p>
            <a:r>
              <a:rPr lang="en-US" sz="1800" dirty="0">
                <a:solidFill>
                  <a:srgbClr val="FFFFFF"/>
                </a:solidFill>
                <a:latin typeface="Helvetica" pitchFamily="2" charset="0"/>
              </a:rPr>
              <a:t>Preliminary fits.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BBA34-7CC8-A288-CA49-4473A8C80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9" y="1461067"/>
            <a:ext cx="6302487" cy="4206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4FAFC-F929-58B7-45B5-66D812B09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157" y="1430023"/>
            <a:ext cx="2219496" cy="8138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273CA3-661B-E996-8E88-D68638B6E7A8}"/>
              </a:ext>
            </a:extLst>
          </p:cNvPr>
          <p:cNvSpPr txBox="1"/>
          <p:nvPr/>
        </p:nvSpPr>
        <p:spPr>
          <a:xfrm>
            <a:off x="7041157" y="1060691"/>
            <a:ext cx="237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rgbClr val="FFFFFF"/>
                </a:solidFill>
                <a:latin typeface="Helvetica" pitchFamily="2" charset="0"/>
              </a:rPr>
              <a:t>DATA  FITS 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C289DE-316A-3DBA-BBC6-1B5DA3688215}"/>
              </a:ext>
            </a:extLst>
          </p:cNvPr>
          <p:cNvSpPr txBox="1"/>
          <p:nvPr/>
        </p:nvSpPr>
        <p:spPr>
          <a:xfrm>
            <a:off x="233798" y="5854133"/>
            <a:ext cx="6785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FFF00"/>
                </a:solidFill>
                <a:latin typeface="Helvetica" pitchFamily="2" charset="0"/>
              </a:rPr>
              <a:t>Goldstone eliminated a low probability impact in 2068.</a:t>
            </a:r>
          </a:p>
          <a:p>
            <a:pPr algn="l"/>
            <a:r>
              <a:rPr lang="en-US" sz="2000" b="1" dirty="0">
                <a:solidFill>
                  <a:srgbClr val="FFFF00"/>
                </a:solidFill>
                <a:latin typeface="Helvetica" pitchFamily="2" charset="0"/>
              </a:rPr>
              <a:t>  </a:t>
            </a:r>
          </a:p>
          <a:p>
            <a:pPr algn="l"/>
            <a:r>
              <a:rPr lang="en-US" sz="2000" b="1" dirty="0">
                <a:solidFill>
                  <a:srgbClr val="FFFF00"/>
                </a:solidFill>
                <a:latin typeface="Helvetica" pitchFamily="2" charset="0"/>
              </a:rPr>
              <a:t>Major observing campaign planned in 2029.</a:t>
            </a:r>
          </a:p>
        </p:txBody>
      </p:sp>
    </p:spTree>
    <p:extLst>
      <p:ext uri="{BB962C8B-B14F-4D97-AF65-F5344CB8AC3E}">
        <p14:creationId xmlns:p14="http://schemas.microsoft.com/office/powerpoint/2010/main" val="73718361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8A4379-9A78-5B71-4518-5B25FAAC9540}"/>
              </a:ext>
            </a:extLst>
          </p:cNvPr>
          <p:cNvSpPr txBox="1"/>
          <p:nvPr/>
        </p:nvSpPr>
        <p:spPr>
          <a:xfrm>
            <a:off x="-3658" y="139189"/>
            <a:ext cx="928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Helvetica" pitchFamily="2" charset="0"/>
                <a:cs typeface="Calibri" panose="020F0502020204030204" pitchFamily="34" charset="0"/>
              </a:rPr>
              <a:t>Planetary Defense: </a:t>
            </a:r>
            <a:r>
              <a:rPr lang="en-US" sz="2400" b="1" i="1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DART</a:t>
            </a:r>
            <a:r>
              <a:rPr lang="en-US" sz="2400" b="1" dirty="0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 targets </a:t>
            </a:r>
            <a:r>
              <a:rPr lang="en-US" sz="2400" b="1" dirty="0" err="1">
                <a:solidFill>
                  <a:srgbClr val="FFFFFF"/>
                </a:solidFill>
                <a:latin typeface="Helvetica" pitchFamily="2" charset="0"/>
                <a:cs typeface="Calibri" panose="020F0502020204030204" pitchFamily="34" charset="0"/>
              </a:rPr>
              <a:t>Didymos and Dimorphos</a:t>
            </a:r>
            <a:endParaRPr lang="en-US" sz="2400" b="1" dirty="0">
              <a:solidFill>
                <a:srgbClr val="FFFFFF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E43BA-ED60-1689-7138-4069CC772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773" y="1385714"/>
            <a:ext cx="5521552" cy="5521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98F65A-9878-8959-24AF-3F73FAD2CDBB}"/>
              </a:ext>
            </a:extLst>
          </p:cNvPr>
          <p:cNvSpPr txBox="1"/>
          <p:nvPr/>
        </p:nvSpPr>
        <p:spPr>
          <a:xfrm>
            <a:off x="4756918" y="6907266"/>
            <a:ext cx="4067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E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Thomas et al. 2023, Naidu et al.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8FA8D-B604-4846-3351-447536531F0D}"/>
              </a:ext>
            </a:extLst>
          </p:cNvPr>
          <p:cNvSpPr txBox="1"/>
          <p:nvPr/>
        </p:nvSpPr>
        <p:spPr>
          <a:xfrm>
            <a:off x="1446873" y="2400961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No-impact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7AC2B-AF23-C7CE-88DA-116966073DE5}"/>
              </a:ext>
            </a:extLst>
          </p:cNvPr>
          <p:cNvSpPr txBox="1"/>
          <p:nvPr/>
        </p:nvSpPr>
        <p:spPr>
          <a:xfrm>
            <a:off x="3309118" y="22098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E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A444A5-BD78-F1E4-8082-6356A1E8CC93}"/>
              </a:ext>
            </a:extLst>
          </p:cNvPr>
          <p:cNvCxnSpPr>
            <a:cxnSpLocks/>
          </p:cNvCxnSpPr>
          <p:nvPr/>
        </p:nvCxnSpPr>
        <p:spPr bwMode="auto">
          <a:xfrm flipV="1">
            <a:off x="2139441" y="2254517"/>
            <a:ext cx="723900" cy="19312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D8D2FB9-624D-D4E7-888F-528E3F3A5459}"/>
              </a:ext>
            </a:extLst>
          </p:cNvPr>
          <p:cNvSpPr txBox="1"/>
          <p:nvPr/>
        </p:nvSpPr>
        <p:spPr>
          <a:xfrm>
            <a:off x="-80851" y="4146490"/>
            <a:ext cx="1883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EFCFF"/>
                </a:solidFill>
                <a:latin typeface="Helvetica" pitchFamily="2" charset="0"/>
                <a:cs typeface="Calibri" panose="020F0502020204030204" pitchFamily="34" charset="0"/>
              </a:rPr>
              <a:t>Oct  9</a:t>
            </a:r>
          </a:p>
          <a:p>
            <a:r>
              <a:rPr lang="en-US" sz="2000" dirty="0">
                <a:solidFill>
                  <a:srgbClr val="FEFCFF"/>
                </a:solidFill>
                <a:latin typeface="Helvetica" pitchFamily="2" charset="0"/>
                <a:cs typeface="Calibri" panose="020F0502020204030204" pitchFamily="34" charset="0"/>
              </a:rPr>
              <a:t>Goldstone/ Green Bank</a:t>
            </a:r>
          </a:p>
          <a:p>
            <a:r>
              <a:rPr lang="en-US" sz="2000" dirty="0">
                <a:solidFill>
                  <a:srgbClr val="FEFCFF"/>
                </a:solidFill>
                <a:latin typeface="Helvetica" pitchFamily="2" charset="0"/>
                <a:cs typeface="Calibri" panose="020F0502020204030204" pitchFamily="34" charset="0"/>
              </a:rPr>
              <a:t>bistatic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E715D6-3D9F-4B45-E8B9-5717C3E29624}"/>
              </a:ext>
            </a:extLst>
          </p:cNvPr>
          <p:cNvSpPr txBox="1"/>
          <p:nvPr/>
        </p:nvSpPr>
        <p:spPr>
          <a:xfrm>
            <a:off x="-3658" y="1636007"/>
            <a:ext cx="1728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EFCFF"/>
                </a:solidFill>
                <a:latin typeface="Helvetica" pitchFamily="2" charset="0"/>
                <a:cs typeface="Calibri" panose="020F0502020204030204" pitchFamily="34" charset="0"/>
              </a:rPr>
              <a:t>Oct  4</a:t>
            </a:r>
          </a:p>
          <a:p>
            <a:r>
              <a:rPr lang="en-US" sz="2000" dirty="0">
                <a:solidFill>
                  <a:srgbClr val="FEFCFF"/>
                </a:solidFill>
                <a:latin typeface="Helvetica" pitchFamily="2" charset="0"/>
                <a:cs typeface="Calibri" panose="020F0502020204030204" pitchFamily="34" charset="0"/>
              </a:rPr>
              <a:t>Goldstone</a:t>
            </a:r>
          </a:p>
          <a:p>
            <a:r>
              <a:rPr lang="en-US" sz="2000" dirty="0">
                <a:solidFill>
                  <a:srgbClr val="FEFCFF"/>
                </a:solidFill>
                <a:latin typeface="Helvetica" pitchFamily="2" charset="0"/>
                <a:cs typeface="Calibri" panose="020F0502020204030204" pitchFamily="34" charset="0"/>
              </a:rPr>
              <a:t>monostatic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8D4927-A05E-A762-5878-F88101A6CF09}"/>
                  </a:ext>
                </a:extLst>
              </p:cNvPr>
              <p:cNvSpPr txBox="1"/>
              <p:nvPr/>
            </p:nvSpPr>
            <p:spPr>
              <a:xfrm>
                <a:off x="447569" y="520157"/>
                <a:ext cx="87777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Goldstone detected the orbital period change</a:t>
                </a:r>
              </a:p>
              <a:p>
                <a:r>
                  <a:rPr lang="en-US" sz="24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within 12 hours of the </a:t>
                </a:r>
                <a:r>
                  <a:rPr lang="en-US" sz="2400" i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DART</a:t>
                </a:r>
                <a:r>
                  <a:rPr lang="en-US" sz="24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impact: -36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±</m:t>
                    </m:r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15 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minutes</m:t>
                    </m:r>
                  </m:oMath>
                </a14:m>
                <a:endParaRPr lang="en-US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8D4927-A05E-A762-5878-F88101A6C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69" y="520157"/>
                <a:ext cx="8777704" cy="830997"/>
              </a:xfrm>
              <a:prstGeom prst="rect">
                <a:avLst/>
              </a:prstGeom>
              <a:blipFill>
                <a:blip r:embed="rId4"/>
                <a:stretch>
                  <a:fillRect t="-5970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4141989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838200" algn="l"/>
          </a:tabLst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167110</TotalTime>
  <Pages>0</Pages>
  <Words>1799</Words>
  <Characters>0</Characters>
  <Application>Microsoft Macintosh PowerPoint</Application>
  <PresentationFormat>Custom</PresentationFormat>
  <Lines>0</Lines>
  <Paragraphs>263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Cambria Math</vt:lpstr>
      <vt:lpstr>Courier</vt:lpstr>
      <vt:lpstr>Courier New</vt:lpstr>
      <vt:lpstr>Gill Sans</vt:lpstr>
      <vt:lpstr>Helvetica</vt:lpstr>
      <vt:lpstr>Symbol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Benner, Lance (US 3224)</cp:lastModifiedBy>
  <cp:revision>5269</cp:revision>
  <cp:lastPrinted>2007-02-21T23:41:02Z</cp:lastPrinted>
  <dcterms:created xsi:type="dcterms:W3CDTF">2011-05-02T23:33:04Z</dcterms:created>
  <dcterms:modified xsi:type="dcterms:W3CDTF">2025-04-29T00:01:45Z</dcterms:modified>
</cp:coreProperties>
</file>