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38857" r:id="rId2"/>
    <p:sldId id="38851" r:id="rId3"/>
    <p:sldId id="258" r:id="rId4"/>
    <p:sldId id="262" r:id="rId5"/>
    <p:sldId id="38852" r:id="rId6"/>
    <p:sldId id="38855" r:id="rId7"/>
    <p:sldId id="38856" r:id="rId8"/>
    <p:sldId id="16213" r:id="rId9"/>
    <p:sldId id="38849" r:id="rId10"/>
    <p:sldId id="16212" r:id="rId11"/>
    <p:sldId id="38841" r:id="rId12"/>
    <p:sldId id="38842" r:id="rId13"/>
    <p:sldId id="38850" r:id="rId14"/>
    <p:sldId id="38845" r:id="rId15"/>
    <p:sldId id="38853" r:id="rId16"/>
    <p:sldId id="38854" r:id="rId17"/>
    <p:sldId id="260" r:id="rId18"/>
    <p:sldId id="266" r:id="rId19"/>
    <p:sldId id="264" r:id="rId20"/>
    <p:sldId id="265" r:id="rId21"/>
    <p:sldId id="16210" r:id="rId22"/>
    <p:sldId id="3884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D830C-AC88-004A-B2D3-A1EFF5E7F8FC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8D60D-C38A-2D49-996B-690FB2B7F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5DEDE-08E0-ACBD-4D02-D23E953D3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1B8DDE-D729-E795-AD01-9498F2C33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17334-BE50-7F7F-9957-0F96AD9833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B815F-BE7C-8236-ECD6-CCCCD6076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5AF4C-BEF4-4603-8B5B-1671BA0D6C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83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B8659-CE55-86A3-9838-5728863DD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D46686-F699-74AD-2F9F-B731915F1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102CC9-D246-21A4-824B-523EBDDB4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 7: is funded by SVI money. </a:t>
            </a:r>
          </a:p>
          <a:p>
            <a:endParaRPr lang="en-US" dirty="0"/>
          </a:p>
          <a:p>
            <a:r>
              <a:rPr lang="en-US" dirty="0"/>
              <a:t>Success criteria: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1- Meet with Sponsors XYZ. </a:t>
            </a:r>
          </a:p>
          <a:p>
            <a:r>
              <a:rPr lang="en-US" dirty="0"/>
              <a:t>2- Secure X amount of money for TTX-classified</a:t>
            </a:r>
          </a:p>
          <a:p>
            <a:r>
              <a:rPr lang="en-US" dirty="0"/>
              <a:t>Define things we can control, and set stretch goals that are out of control (winning money).</a:t>
            </a:r>
          </a:p>
          <a:p>
            <a:endParaRPr lang="en-US" dirty="0"/>
          </a:p>
          <a:p>
            <a:r>
              <a:rPr lang="en-US" dirty="0"/>
              <a:t>Success criteria for IAC and PDC:</a:t>
            </a:r>
          </a:p>
          <a:p>
            <a:pPr marL="228600" indent="-228600">
              <a:buAutoNum type="arabicPeriod"/>
            </a:pPr>
            <a:r>
              <a:rPr lang="en-US" dirty="0"/>
              <a:t>Socialize with certain people – and purpose of the meetings: meeting with NASA folks – PDCO. </a:t>
            </a:r>
          </a:p>
          <a:p>
            <a:pPr marL="228600" indent="-228600">
              <a:buAutoNum type="arabicPeriod"/>
            </a:pPr>
            <a:r>
              <a:rPr lang="en-US" dirty="0"/>
              <a:t>Who you met with and what valuable conversations could have for the next steps.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801A1-F07C-7329-03EB-D1360680F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5AF4C-BEF4-4603-8B5B-1671BA0D6C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29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1C02E-F446-71BD-FB53-55E9F40E6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22F2BD-7F1B-FBF5-BBF5-224CF72827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5E613-FC2F-2E0A-CDD9-15482B485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Task 7: is funded by SVI money. </a:t>
            </a:r>
          </a:p>
          <a:p>
            <a:endParaRPr lang="en-US" dirty="0"/>
          </a:p>
          <a:p>
            <a:r>
              <a:rPr lang="en-US" dirty="0"/>
              <a:t>Success criteria: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1- Meet with Sponsors XYZ. </a:t>
            </a:r>
          </a:p>
          <a:p>
            <a:r>
              <a:rPr lang="en-US" dirty="0"/>
              <a:t>2- Secure X amount of money for TTX-classified</a:t>
            </a:r>
          </a:p>
          <a:p>
            <a:r>
              <a:rPr lang="en-US" dirty="0"/>
              <a:t>Define things we can control, and set stretch goals that are out of control (winning money).</a:t>
            </a:r>
          </a:p>
          <a:p>
            <a:endParaRPr lang="en-US" dirty="0"/>
          </a:p>
          <a:p>
            <a:r>
              <a:rPr lang="en-US" dirty="0"/>
              <a:t>Success criteria for IAC and PDC:</a:t>
            </a:r>
          </a:p>
          <a:p>
            <a:pPr marL="228600" indent="-228600">
              <a:buAutoNum type="arabicPeriod"/>
            </a:pPr>
            <a:r>
              <a:rPr lang="en-US" dirty="0"/>
              <a:t>Socialize with certain people – and purpose of the meetings: meeting with NASA folks – PDCO. </a:t>
            </a:r>
          </a:p>
          <a:p>
            <a:pPr marL="228600" indent="-228600">
              <a:buAutoNum type="arabicPeriod"/>
            </a:pPr>
            <a:r>
              <a:rPr lang="en-US" dirty="0"/>
              <a:t>Who you met with and what valuable conversations could have for the next steps. 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57E9E-D3FB-5D84-0FCE-CD6DE5B4A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5AF4C-BEF4-4603-8B5B-1671BA0D6C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21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D9877-DB08-2B94-BF31-056A34F2B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BEE408-F063-66D8-8B2F-8D2B57A3F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0768A8-4640-95D7-0021-79B302890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92E53-D934-4E5F-3D83-3BCB5691B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5AF4C-BEF4-4603-8B5B-1671BA0D6C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4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51A4F-7CD2-458D-83DB-ECEC6E706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65412C-7A47-A494-8ABA-FDED969E1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99DEA-146C-1D03-03E0-40B253561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75A4C-B0E8-B0E1-F97D-4002E0B1CC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05AF4C-BEF4-4603-8B5B-1671BA0D6C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7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23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99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58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79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32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95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8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23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0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74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72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51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17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3386793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0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89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99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88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98BCC-0F6A-D1A4-F046-31D47ECBCA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"/>
            <a:ext cx="12192000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2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76074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941195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DCAA42-3DD8-5602-E226-E98C450235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6"/>
            <a:ext cx="12192000" cy="68580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29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36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33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41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25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953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799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49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0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AA621"/>
                </a:solidFill>
                <a:latin typeface="TitlingGothicFB Comp Medium"/>
                <a:cs typeface="TitlingGothicFB Comp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SESU PD | 2024 YR4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April 24, 2024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54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450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2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9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08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56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April 24, 2024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3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April 24,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SESU PD | 2024 YR4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0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>
          <p15:clr>
            <a:srgbClr val="F26B43"/>
          </p15:clr>
        </p15:guide>
        <p15:guide id="11" pos="288">
          <p15:clr>
            <a:srgbClr val="F26B43"/>
          </p15:clr>
        </p15:guide>
        <p15:guide id="12" pos="7392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4" pos="3840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600">
          <p15:clr>
            <a:srgbClr val="F26B43"/>
          </p15:clr>
        </p15:guide>
        <p15:guide id="18" pos="7080">
          <p15:clr>
            <a:srgbClr val="F26B43"/>
          </p15:clr>
        </p15:guide>
        <p15:guide id="19" pos="4056">
          <p15:clr>
            <a:srgbClr val="F26B43"/>
          </p15:clr>
        </p15:guide>
        <p15:guide id="20" pos="3624">
          <p15:clr>
            <a:srgbClr val="F26B43"/>
          </p15:clr>
        </p15:guide>
        <p15:guide id="22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yandtelescope.org/astronomy-news/newly-discovered-asteroid-has-slight-chance-of-earth-impact-in-2032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FBE0-F456-BBF1-F8BF-2329BCA8BC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Planetary Defense Conference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5238A7-B2E9-7218-4475-094BB3D46F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JWST As a Tool for Early Characterization of Potential Impactors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C4D38C-8E92-8C0F-120E-F4CB4B4A9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4038600"/>
            <a:ext cx="9982201" cy="837532"/>
          </a:xfrm>
        </p:spPr>
        <p:txBody>
          <a:bodyPr>
            <a:normAutofit fontScale="92500"/>
          </a:bodyPr>
          <a:lstStyle/>
          <a:p>
            <a:r>
              <a:rPr lang="en-US" dirty="0"/>
              <a:t>Andrew S. Rivkin, Cristina A. Thomas, Nancy L. Chabot, R. Terik Daly, Jessie L. Dotson, Lorien Wheeler, Bryan J. Holler, and Stefanie N. Milam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FC5FB-3C67-46C2-0F60-EBC8E78152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5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BC7D4-8B01-55BC-CFCC-51274DF02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7D891-1916-BE0A-1C5C-775130025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30828" cy="6487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169138-EA83-C078-2CAB-086C2BFFBEAE}"/>
              </a:ext>
            </a:extLst>
          </p:cNvPr>
          <p:cNvSpPr txBox="1"/>
          <p:nvPr/>
        </p:nvSpPr>
        <p:spPr>
          <a:xfrm>
            <a:off x="5455578" y="681700"/>
            <a:ext cx="6102848" cy="1261884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NITEP Benchmark for Recommending Space-Based Reconnaissance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19A2E6F-D300-3E35-4C05-6FC227E8FB15}"/>
              </a:ext>
            </a:extLst>
          </p:cNvPr>
          <p:cNvGraphicFramePr>
            <a:graphicFrameLocks noGrp="1"/>
          </p:cNvGraphicFramePr>
          <p:nvPr/>
        </p:nvGraphicFramePr>
        <p:xfrm>
          <a:off x="5455578" y="1609468"/>
          <a:ext cx="5952832" cy="34747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026864">
                  <a:extLst>
                    <a:ext uri="{9D8B030D-6E8A-4147-A177-3AD203B41FA5}">
                      <a16:colId xmlns:a16="http://schemas.microsoft.com/office/drawing/2014/main" val="3899059752"/>
                    </a:ext>
                  </a:extLst>
                </a:gridCol>
                <a:gridCol w="2118806">
                  <a:extLst>
                    <a:ext uri="{9D8B030D-6E8A-4147-A177-3AD203B41FA5}">
                      <a16:colId xmlns:a16="http://schemas.microsoft.com/office/drawing/2014/main" val="867999567"/>
                    </a:ext>
                  </a:extLst>
                </a:gridCol>
                <a:gridCol w="807162">
                  <a:extLst>
                    <a:ext uri="{9D8B030D-6E8A-4147-A177-3AD203B41FA5}">
                      <a16:colId xmlns:a16="http://schemas.microsoft.com/office/drawing/2014/main" val="381994769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Benchmark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2024 YR4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Met?*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394088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Impact within 50 years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Date of potential impact: 12/22/32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35916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Impact probability &gt;1%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3.1% 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(on 2/18/25)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21641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Object &gt;50 meters</a:t>
                      </a:r>
                      <a:b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</a:b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 in size*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40 – 90 m </a:t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(IAWN memo)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solidFill>
                            <a:schemeClr val="tx1"/>
                          </a:solidFill>
                        </a:rPr>
                        <a:t>YES?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56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</a:rPr>
                        <a:t>Sufficient time to conduct mission prior to predicted impact (&gt;3 yrs)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~ 8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490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33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DB5DD-9788-4DF1-3F52-CEBCC5CA7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2B54DC-9FEF-4934-6FEE-DAEEF3172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71926"/>
            <a:ext cx="12192000" cy="1549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DF163B-86EC-4E97-5EC1-C5C269E7C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9" y="274495"/>
            <a:ext cx="658332" cy="656558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FA30D3C3-BF44-DF35-7471-D853C6021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2" y="419100"/>
            <a:ext cx="9790497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JWST Observations of 2024 YR4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5D9C2-C95E-519E-F538-CEB47DBC554F}"/>
              </a:ext>
            </a:extLst>
          </p:cNvPr>
          <p:cNvSpPr txBox="1"/>
          <p:nvPr/>
        </p:nvSpPr>
        <p:spPr>
          <a:xfrm>
            <a:off x="1877632" y="5916762"/>
            <a:ext cx="476944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YR4 evolution of impact probability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65A91-8CD7-A83E-080D-F530C08581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2" y="1179513"/>
            <a:ext cx="5638798" cy="5259387"/>
          </a:xfrm>
        </p:spPr>
        <p:txBody>
          <a:bodyPr/>
          <a:lstStyle/>
          <a:p>
            <a:r>
              <a:rPr lang="en-US" dirty="0"/>
              <a:t>Proposed for Director’s Discretionary Time for mid-IR and near-IR measurements of YR4 with JWST as the impact probability approached 1% in late January</a:t>
            </a:r>
          </a:p>
          <a:p>
            <a:r>
              <a:rPr lang="en-US" dirty="0"/>
              <a:t>Were able to take advantage of measurements by colleagues providing spin period (and likely composition) for observational design </a:t>
            </a:r>
          </a:p>
          <a:p>
            <a:r>
              <a:rPr lang="en-US" dirty="0"/>
              <a:t>Proposed most observing to occur in March, with follow-up in May to improve thermal modeling and provide additional positional measurements</a:t>
            </a:r>
          </a:p>
          <a:p>
            <a:r>
              <a:rPr lang="en-US" dirty="0"/>
              <a:t>Received ~4 hours of observing time (which was 100% of the request) as Program #92939. </a:t>
            </a:r>
          </a:p>
          <a:p>
            <a:r>
              <a:rPr lang="en-US" dirty="0"/>
              <a:t>YR4 entered JWST’s observing window on 8 March, observations were attempted that 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DC7053-BB62-C78F-7F0A-1B71B7FBF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53" y="1377474"/>
            <a:ext cx="4872946" cy="3654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EF916-AF9F-A076-8A76-E3AFA0639431}"/>
              </a:ext>
            </a:extLst>
          </p:cNvPr>
          <p:cNvSpPr txBox="1"/>
          <p:nvPr/>
        </p:nvSpPr>
        <p:spPr>
          <a:xfrm>
            <a:off x="7304926" y="5208876"/>
            <a:ext cx="432542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Monitoring setup for PI, somewhere between Florida and the Bahamas</a:t>
            </a:r>
          </a:p>
        </p:txBody>
      </p:sp>
    </p:spTree>
    <p:extLst>
      <p:ext uri="{BB962C8B-B14F-4D97-AF65-F5344CB8AC3E}">
        <p14:creationId xmlns:p14="http://schemas.microsoft.com/office/powerpoint/2010/main" val="389573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E35A2-8977-C1BE-F4FE-98BAF9D8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E0F0862-6EAB-8AB3-3216-594B39DE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71926"/>
            <a:ext cx="12192000" cy="1549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86082-9485-1118-F7AD-DD4270618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9" y="274495"/>
            <a:ext cx="658332" cy="656558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1EA8DF1F-E49A-DC11-C62B-A9364E2F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2" y="419100"/>
            <a:ext cx="9790497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 YR4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DF682-3C4C-FE6E-F07D-AF2BE7286AD8}"/>
              </a:ext>
            </a:extLst>
          </p:cNvPr>
          <p:cNvSpPr txBox="1"/>
          <p:nvPr/>
        </p:nvSpPr>
        <p:spPr>
          <a:xfrm>
            <a:off x="1877632" y="5916762"/>
            <a:ext cx="476944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YR4 evolution of impact probability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13FA07-9127-4424-0290-48F043444F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564" y="1179514"/>
            <a:ext cx="7348690" cy="52392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8 March 2025 </a:t>
            </a:r>
          </a:p>
          <a:p>
            <a:pPr lvl="1"/>
            <a:r>
              <a:rPr lang="en-US" dirty="0" err="1"/>
              <a:t>NIRCam</a:t>
            </a:r>
            <a:r>
              <a:rPr lang="en-US" dirty="0"/>
              <a:t> images were successful with 1.5 and 3.2 µm filters</a:t>
            </a:r>
          </a:p>
          <a:p>
            <a:pPr lvl="1"/>
            <a:r>
              <a:rPr lang="en-US" dirty="0"/>
              <a:t>Covered entire rotation period</a:t>
            </a:r>
          </a:p>
          <a:p>
            <a:pPr lvl="1"/>
            <a:r>
              <a:rPr lang="en-US" dirty="0" err="1"/>
              <a:t>Lightcurve</a:t>
            </a:r>
            <a:r>
              <a:rPr lang="en-US" dirty="0"/>
              <a:t> being extracted</a:t>
            </a:r>
          </a:p>
          <a:p>
            <a:r>
              <a:rPr lang="en-US" dirty="0"/>
              <a:t>26 March 2025</a:t>
            </a:r>
          </a:p>
          <a:p>
            <a:pPr lvl="1"/>
            <a:r>
              <a:rPr lang="en-US" dirty="0"/>
              <a:t>MIRI observations were unsuccessful on 8 March due to problems acquiring a guide star</a:t>
            </a:r>
          </a:p>
          <a:p>
            <a:pPr lvl="1"/>
            <a:r>
              <a:rPr lang="en-US" dirty="0"/>
              <a:t>MIRI rescheduled to 26 March, along with additional </a:t>
            </a:r>
            <a:r>
              <a:rPr lang="en-US" dirty="0" err="1"/>
              <a:t>NIRCam</a:t>
            </a:r>
            <a:r>
              <a:rPr lang="en-US" dirty="0"/>
              <a:t> data</a:t>
            </a:r>
          </a:p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SNR limited by calibration uncertainties, not brightness of target</a:t>
            </a:r>
          </a:p>
          <a:p>
            <a:pPr lvl="1"/>
            <a:r>
              <a:rPr lang="en-US" dirty="0"/>
              <a:t>2024 YR4 found to be 60 ± 7 m diameter, ~92% chance of being &gt; 50 m</a:t>
            </a:r>
          </a:p>
          <a:p>
            <a:pPr lvl="1"/>
            <a:r>
              <a:rPr lang="en-US" dirty="0"/>
              <a:t>Thermal properties </a:t>
            </a:r>
            <a:r>
              <a:rPr lang="en-US" i="1" dirty="0"/>
              <a:t>very</a:t>
            </a:r>
            <a:r>
              <a:rPr lang="en-US" dirty="0"/>
              <a:t> unusual, perhaps in part due to being rapid spinner? Consistent with lack of dusty/sandy regolith</a:t>
            </a:r>
          </a:p>
          <a:p>
            <a:r>
              <a:rPr lang="en-US" dirty="0"/>
              <a:t>Publication</a:t>
            </a:r>
          </a:p>
          <a:p>
            <a:pPr lvl="1"/>
            <a:r>
              <a:rPr lang="en-US" dirty="0"/>
              <a:t>Memo submitted to International Asteroid Warning Network ~30 hours after data received on ground</a:t>
            </a:r>
          </a:p>
          <a:p>
            <a:pPr lvl="1"/>
            <a:r>
              <a:rPr lang="en-US" dirty="0"/>
              <a:t>Submitted to Research Notes of the AAS ~24 hours later</a:t>
            </a:r>
          </a:p>
          <a:p>
            <a:pPr lvl="1"/>
            <a:r>
              <a:rPr lang="en-US" dirty="0"/>
              <a:t>Submitting astrometry to Minor Planet Center to improve orbit</a:t>
            </a:r>
          </a:p>
          <a:p>
            <a:pPr lvl="1"/>
            <a:r>
              <a:rPr lang="en-US" dirty="0"/>
              <a:t>Team working on peer-reviewed papers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0A4E49-1584-4DCF-EF4B-2794EF0F4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1"/>
          <a:stretch/>
        </p:blipFill>
        <p:spPr>
          <a:xfrm>
            <a:off x="7906738" y="319721"/>
            <a:ext cx="3860778" cy="2971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48187-CD77-ECE5-678E-6BDB92922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93" y="3195264"/>
            <a:ext cx="4406459" cy="31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6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D2AA-8FEB-92F3-4091-0B9C7B999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072" y="-154469"/>
            <a:ext cx="14723272" cy="886968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81D26-CCB7-991D-8ACD-F98C6B06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432" y="8361698"/>
            <a:ext cx="3197406" cy="355600"/>
          </a:xfrm>
        </p:spPr>
        <p:txBody>
          <a:bodyPr/>
          <a:lstStyle/>
          <a:p>
            <a:r>
              <a:rPr lang="en-US"/>
              <a:t>SESU PD | 2024 YR4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6E6D73-2D05-CF71-E4AD-B744F292988C}"/>
              </a:ext>
            </a:extLst>
          </p:cNvPr>
          <p:cNvCxnSpPr/>
          <p:nvPr/>
        </p:nvCxnSpPr>
        <p:spPr>
          <a:xfrm>
            <a:off x="11243939" y="8790446"/>
            <a:ext cx="7680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A9754EF2-4E1A-9EA4-A587-FACE3F47C8E7}"/>
              </a:ext>
            </a:extLst>
          </p:cNvPr>
          <p:cNvSpPr>
            <a:spLocks noChangeAspect="1"/>
          </p:cNvSpPr>
          <p:nvPr/>
        </p:nvSpPr>
        <p:spPr>
          <a:xfrm>
            <a:off x="5219700" y="2472671"/>
            <a:ext cx="923544" cy="92354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693DC1-F454-66B3-8FCF-867303B3B20D}"/>
              </a:ext>
            </a:extLst>
          </p:cNvPr>
          <p:cNvSpPr>
            <a:spLocks noChangeAspect="1"/>
          </p:cNvSpPr>
          <p:nvPr/>
        </p:nvSpPr>
        <p:spPr>
          <a:xfrm>
            <a:off x="5169408" y="2422379"/>
            <a:ext cx="1024128" cy="1024128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>
              <a:solidFill>
                <a:srgbClr val="FFFF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26D554-4CCC-5A03-498C-8BC26A3B496C}"/>
              </a:ext>
            </a:extLst>
          </p:cNvPr>
          <p:cNvSpPr>
            <a:spLocks noChangeAspect="1"/>
          </p:cNvSpPr>
          <p:nvPr/>
        </p:nvSpPr>
        <p:spPr>
          <a:xfrm>
            <a:off x="5274564" y="2527535"/>
            <a:ext cx="813816" cy="813816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87663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68BDE-7103-9489-8E04-BE581CE221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52500" y="2869417"/>
            <a:ext cx="10287000" cy="3575191"/>
          </a:xfrm>
        </p:spPr>
        <p:txBody>
          <a:bodyPr/>
          <a:lstStyle/>
          <a:p>
            <a:r>
              <a:rPr lang="en-US" dirty="0"/>
              <a:t>Our last hours of Cycle 3 DDT time are coming up shortly </a:t>
            </a:r>
          </a:p>
          <a:p>
            <a:r>
              <a:rPr lang="en-US" dirty="0"/>
              <a:t>We expect the likelihood of a lunar impact in 2032 to remain ~3-4% after those observations</a:t>
            </a:r>
          </a:p>
          <a:p>
            <a:r>
              <a:rPr lang="en-US" dirty="0"/>
              <a:t>YR4 is a faint (V ~ 30) target in early 2026—possible if difficult from JWST, could establish whether it will hit the Moon or not</a:t>
            </a:r>
          </a:p>
          <a:p>
            <a:r>
              <a:rPr lang="en-US" dirty="0"/>
              <a:t>Ideally a program would be formally established setting a trigger for JWST to observe potential impactors</a:t>
            </a:r>
          </a:p>
          <a:p>
            <a:r>
              <a:rPr lang="en-US" dirty="0"/>
              <a:t>Working on paper describing how best to use JWST for planetary defense purposes</a:t>
            </a:r>
          </a:p>
          <a:p>
            <a:pPr lvl="1"/>
            <a:r>
              <a:rPr lang="en-US" dirty="0"/>
              <a:t>Positional measurements were a ”nice-to-have” for these observations, but may be a key JWST capability</a:t>
            </a:r>
          </a:p>
          <a:p>
            <a:pPr lvl="1"/>
            <a:r>
              <a:rPr lang="en-US" dirty="0"/>
              <a:t>Need to optimize dithers, timing to allow observations on particular star field backgrounds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74F02-F552-1B7A-42FD-E378BFF8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71926"/>
            <a:ext cx="12192000" cy="154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A6E6CB-9349-FDB8-9739-3B1EBD269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49" y="274495"/>
            <a:ext cx="658332" cy="656558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E8EA7657-6AC0-80A6-1231-2558B42F2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2" y="419100"/>
            <a:ext cx="9790497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 YR4: Next Steps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D9FE3B-E0B7-5BE5-76F2-1381F330C4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930"/>
          <a:stretch/>
        </p:blipFill>
        <p:spPr>
          <a:xfrm>
            <a:off x="438923" y="1104355"/>
            <a:ext cx="11314153" cy="16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08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852B-6E13-99E0-5AC1-179CAFFB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C98F-6B90-B57B-FA3E-B41A60608E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2063" y="1020679"/>
            <a:ext cx="7797988" cy="5030786"/>
          </a:xfrm>
        </p:spPr>
        <p:txBody>
          <a:bodyPr>
            <a:normAutofit fontScale="92500"/>
          </a:bodyPr>
          <a:lstStyle/>
          <a:p>
            <a:r>
              <a:rPr lang="en-US" dirty="0"/>
              <a:t>In scenario cases and the real-life case of 2024 YR4, JWST observations can quickly provide good size measurements or constraints for objects of interest</a:t>
            </a:r>
          </a:p>
          <a:p>
            <a:r>
              <a:rPr lang="en-US" dirty="0"/>
              <a:t>Still determining best ways to design astrometric observations for NEOs, but gained valuable experience with YR4</a:t>
            </a:r>
          </a:p>
          <a:p>
            <a:r>
              <a:rPr lang="en-US" dirty="0"/>
              <a:t>YR4 observations took advantage of complementary ground-based </a:t>
            </a:r>
            <a:r>
              <a:rPr lang="en-US" dirty="0" err="1"/>
              <a:t>lightcurve</a:t>
            </a:r>
            <a:r>
              <a:rPr lang="en-US" dirty="0"/>
              <a:t> and spectroscopic measurements</a:t>
            </a:r>
          </a:p>
          <a:p>
            <a:pPr lvl="1"/>
            <a:r>
              <a:rPr lang="en-US" dirty="0"/>
              <a:t>Won’t necessarily always be available</a:t>
            </a:r>
          </a:p>
          <a:p>
            <a:r>
              <a:rPr lang="en-US" dirty="0"/>
              <a:t>A nominal amount of JWST observing time (~10 hours or less) can do a tremendous amount of good in characterizing a potential impactor </a:t>
            </a:r>
          </a:p>
          <a:p>
            <a:r>
              <a:rPr lang="en-US" dirty="0"/>
              <a:t>Recommend the JWST stakeholders set a threshold trigger for use of JWST similar (in content or spirit) to the IAWN/SMPAG thresholds</a:t>
            </a:r>
          </a:p>
          <a:p>
            <a:pPr lvl="1"/>
            <a:r>
              <a:rPr lang="en-US" dirty="0"/>
              <a:t>Note that the trigger for JWST must be set at H &lt; 26, because in most cases it will be the facility measuring the actual size</a:t>
            </a:r>
          </a:p>
          <a:p>
            <a:pPr lvl="1"/>
            <a:r>
              <a:rPr lang="en-US" dirty="0"/>
              <a:t>Estimate roughly ~1% chance of trigger occurring each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AC0A38-60AE-A233-13F3-D32492BA73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205E09-AEF5-4F93-F391-68F4F0FD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1" y="1020679"/>
            <a:ext cx="3892216" cy="51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9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2F4B5-CD6B-BB75-B884-CFB325B90F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633692-69C9-4F9F-B692-9FE3E547C6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C98BC2B-8562-0792-40B2-B4CF26098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1AC16F-8BF9-48E6-8DD5-7C02D35AFB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9FEA-7946-FAFE-0C62-9E7C88CE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JWST proposal process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F24E2-8C53-BCD4-C708-A970791F2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85863"/>
            <a:ext cx="5892800" cy="508793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Dual Anonymous</a:t>
            </a:r>
          </a:p>
          <a:p>
            <a:r>
              <a:rPr lang="en-US" dirty="0"/>
              <a:t>Planetary (non-exoplanet) proposals go to single TAC panel, available hours for each subdiscipline depends on proposal pressure</a:t>
            </a:r>
          </a:p>
          <a:p>
            <a:r>
              <a:rPr lang="en-US" dirty="0"/>
              <a:t>Proposals divided by time requested:</a:t>
            </a:r>
          </a:p>
          <a:p>
            <a:pPr lvl="1"/>
            <a:r>
              <a:rPr lang="en-US" dirty="0"/>
              <a:t>Large (&gt;75 hours) go to separate TAC</a:t>
            </a:r>
          </a:p>
          <a:p>
            <a:pPr lvl="1"/>
            <a:r>
              <a:rPr lang="en-US" dirty="0"/>
              <a:t>Medium (25-75 hours) have separate pool of hours to start</a:t>
            </a:r>
          </a:p>
          <a:p>
            <a:pPr lvl="1"/>
            <a:r>
              <a:rPr lang="en-US" dirty="0"/>
              <a:t>Small (10-25) hours make up largest number of proposals; Very small (&lt; 10 hours) only go to external reviewers</a:t>
            </a:r>
          </a:p>
          <a:p>
            <a:r>
              <a:rPr lang="en-US" dirty="0"/>
              <a:t>Proposals must go through “Astronomers’ Proposal Tool” (APT), with numbers vetted in the Exposure Time Calculator (ETC)</a:t>
            </a:r>
          </a:p>
          <a:p>
            <a:pPr lvl="1"/>
            <a:r>
              <a:rPr lang="en-US" dirty="0"/>
              <a:t>Both have a learning curve, but both are very flexible</a:t>
            </a:r>
          </a:p>
          <a:p>
            <a:pPr lvl="1"/>
            <a:r>
              <a:rPr lang="en-US" dirty="0"/>
              <a:t>This generates non-narrative parts of proposal</a:t>
            </a:r>
          </a:p>
          <a:p>
            <a:r>
              <a:rPr lang="en-US" dirty="0"/>
              <a:t>Proposal text covers science justification and technical justification</a:t>
            </a:r>
          </a:p>
          <a:p>
            <a:r>
              <a:rPr lang="en-US" dirty="0"/>
              <a:t>Proposals are reviewed on:</a:t>
            </a:r>
          </a:p>
          <a:p>
            <a:pPr marL="922338" lvl="1" indent="-457200">
              <a:buFont typeface="+mj-lt"/>
              <a:buAutoNum type="arabicPeriod"/>
            </a:pPr>
            <a:r>
              <a:rPr lang="en-US" dirty="0"/>
              <a:t>Importance to field</a:t>
            </a:r>
          </a:p>
          <a:p>
            <a:pPr marL="922338" lvl="1" indent="-457200">
              <a:buFont typeface="+mj-lt"/>
              <a:buAutoNum type="arabicPeriod"/>
            </a:pPr>
            <a:r>
              <a:rPr lang="en-US" dirty="0"/>
              <a:t>“Out of field” importance</a:t>
            </a:r>
          </a:p>
          <a:p>
            <a:pPr marL="922338" lvl="1" indent="-457200">
              <a:buFont typeface="+mj-lt"/>
              <a:buAutoNum type="arabicPeriod"/>
            </a:pPr>
            <a:r>
              <a:rPr lang="en-US" dirty="0"/>
              <a:t>Suitability for JWST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24D021-9BF8-8458-2B6B-F71D4890A81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13482" r="14827"/>
          <a:stretch/>
        </p:blipFill>
        <p:spPr>
          <a:xfrm>
            <a:off x="7099300" y="1185862"/>
            <a:ext cx="4749800" cy="379097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0351A-8FB4-0D0A-A723-9C60B99EA9C1}"/>
              </a:ext>
            </a:extLst>
          </p:cNvPr>
          <p:cNvSpPr txBox="1"/>
          <p:nvPr/>
        </p:nvSpPr>
        <p:spPr>
          <a:xfrm>
            <a:off x="9003558" y="4976840"/>
            <a:ext cx="941283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IYKYK</a:t>
            </a:r>
          </a:p>
        </p:txBody>
      </p:sp>
    </p:spTree>
    <p:extLst>
      <p:ext uri="{BB962C8B-B14F-4D97-AF65-F5344CB8AC3E}">
        <p14:creationId xmlns:p14="http://schemas.microsoft.com/office/powerpoint/2010/main" val="148596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F497-44F6-2107-FCD7-13D834FF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JWST as a Planetary Defense asset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F4517-512A-B6C3-78F9-ABBB9D797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963384"/>
            <a:ext cx="5410200" cy="5030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A718A3-7B32-5B36-A62B-AD9EC2988D70}"/>
              </a:ext>
            </a:extLst>
          </p:cNvPr>
          <p:cNvSpPr txBox="1"/>
          <p:nvPr/>
        </p:nvSpPr>
        <p:spPr>
          <a:xfrm>
            <a:off x="8098854" y="6118221"/>
            <a:ext cx="254749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Thomas et al. (2016)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2A203-4027-6585-37B8-D469AEFA6525}"/>
              </a:ext>
            </a:extLst>
          </p:cNvPr>
          <p:cNvSpPr txBox="1"/>
          <p:nvPr/>
        </p:nvSpPr>
        <p:spPr>
          <a:xfrm>
            <a:off x="8084215" y="1048154"/>
            <a:ext cx="249299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1000 sec integration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BEE63-1130-1DB9-CA9A-469B8D117553}"/>
              </a:ext>
            </a:extLst>
          </p:cNvPr>
          <p:cNvSpPr txBox="1"/>
          <p:nvPr/>
        </p:nvSpPr>
        <p:spPr>
          <a:xfrm>
            <a:off x="8742674" y="5290107"/>
            <a:ext cx="2725426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~5-m diameter objects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7E6F49-4D27-AA0F-2EBC-BB14F1ACB1ED}"/>
              </a:ext>
            </a:extLst>
          </p:cNvPr>
          <p:cNvCxnSpPr>
            <a:cxnSpLocks/>
          </p:cNvCxnSpPr>
          <p:nvPr/>
        </p:nvCxnSpPr>
        <p:spPr>
          <a:xfrm flipV="1">
            <a:off x="11239500" y="4470400"/>
            <a:ext cx="406400" cy="81970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>
            <a:extLst>
              <a:ext uri="{FF2B5EF4-FFF2-40B4-BE49-F238E27FC236}">
                <a16:creationId xmlns:a16="http://schemas.microsoft.com/office/drawing/2014/main" id="{39431C17-E336-F689-D498-3A45E56D2994}"/>
              </a:ext>
            </a:extLst>
          </p:cNvPr>
          <p:cNvSpPr/>
          <p:nvPr/>
        </p:nvSpPr>
        <p:spPr>
          <a:xfrm rot="10800000">
            <a:off x="11557000" y="3581399"/>
            <a:ext cx="393700" cy="766761"/>
          </a:xfrm>
          <a:prstGeom prst="leftBrac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5FE98AE-8856-1F74-3955-8EC7BDA1A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3"/>
            <a:ext cx="4953000" cy="4932358"/>
          </a:xfrm>
        </p:spPr>
        <p:txBody>
          <a:bodyPr>
            <a:normAutofit/>
          </a:bodyPr>
          <a:lstStyle/>
          <a:p>
            <a:r>
              <a:rPr lang="en-US" dirty="0"/>
              <a:t>Regardless of how JWST is/isn’t used for Apophis, should take its capabilities into account for PD purposes</a:t>
            </a:r>
          </a:p>
          <a:p>
            <a:r>
              <a:rPr lang="en-US" dirty="0"/>
              <a:t>Can be scheduled for targets of opportunity with no overhead penalty with 2 week lead time, less lead time with additional overhead</a:t>
            </a:r>
          </a:p>
          <a:p>
            <a:r>
              <a:rPr lang="en-US" dirty="0"/>
              <a:t>Can </a:t>
            </a:r>
            <a:r>
              <a:rPr lang="en-US" i="1" dirty="0"/>
              <a:t>greatly</a:t>
            </a:r>
            <a:r>
              <a:rPr lang="en-US" dirty="0"/>
              <a:t> reduce size uncertainties and provide early, comprehensive characterization</a:t>
            </a:r>
          </a:p>
          <a:p>
            <a:r>
              <a:rPr lang="en-US" dirty="0"/>
              <a:t>See Thomas et al. (2016) in PASP for more details of using JWST for NEO observations</a:t>
            </a:r>
          </a:p>
        </p:txBody>
      </p:sp>
    </p:spTree>
    <p:extLst>
      <p:ext uri="{BB962C8B-B14F-4D97-AF65-F5344CB8AC3E}">
        <p14:creationId xmlns:p14="http://schemas.microsoft.com/office/powerpoint/2010/main" val="423627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B0B2-C39C-E652-6C71-33204450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JWST’s capabilities?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5A9BB4-6CC3-6900-154E-C56B6D1B24CC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156651"/>
            <a:ext cx="5868831" cy="4544697"/>
            <a:chOff x="965200" y="0"/>
            <a:chExt cx="7467600" cy="5809995"/>
          </a:xfrm>
        </p:grpSpPr>
        <p:pic>
          <p:nvPicPr>
            <p:cNvPr id="9" name="Picture 8" descr="Screen Shot 2013-10-02 at 10.52.56 AM.png">
              <a:extLst>
                <a:ext uri="{FF2B5EF4-FFF2-40B4-BE49-F238E27FC236}">
                  <a16:creationId xmlns:a16="http://schemas.microsoft.com/office/drawing/2014/main" id="{D31F1123-D2D3-7834-3C21-F255F18F2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6" r="7778"/>
            <a:stretch/>
          </p:blipFill>
          <p:spPr>
            <a:xfrm>
              <a:off x="965200" y="0"/>
              <a:ext cx="7467600" cy="580999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381D1F-9913-4BB4-7D83-DFA1542C792C}"/>
                </a:ext>
              </a:extLst>
            </p:cNvPr>
            <p:cNvSpPr/>
            <p:nvPr/>
          </p:nvSpPr>
          <p:spPr>
            <a:xfrm rot="5400000">
              <a:off x="4097866" y="135466"/>
              <a:ext cx="457200" cy="609600"/>
            </a:xfrm>
            <a:prstGeom prst="rect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4F187306-176E-B155-F5F6-5C0E70D6120D}"/>
              </a:ext>
            </a:extLst>
          </p:cNvPr>
          <p:cNvSpPr>
            <a:spLocks noChangeAspect="1"/>
          </p:cNvSpPr>
          <p:nvPr/>
        </p:nvSpPr>
        <p:spPr>
          <a:xfrm>
            <a:off x="7336464" y="3428999"/>
            <a:ext cx="419986" cy="41998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807C8298-76A9-0892-B275-2DBE74623EFA}"/>
              </a:ext>
            </a:extLst>
          </p:cNvPr>
          <p:cNvSpPr>
            <a:spLocks noChangeAspect="1"/>
          </p:cNvSpPr>
          <p:nvPr/>
        </p:nvSpPr>
        <p:spPr>
          <a:xfrm>
            <a:off x="7946950" y="3543294"/>
            <a:ext cx="419986" cy="41998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6DE63A67-E60A-AE71-22C7-03E394130E19}"/>
              </a:ext>
            </a:extLst>
          </p:cNvPr>
          <p:cNvSpPr>
            <a:spLocks noChangeAspect="1"/>
          </p:cNvSpPr>
          <p:nvPr/>
        </p:nvSpPr>
        <p:spPr>
          <a:xfrm>
            <a:off x="8900336" y="3490131"/>
            <a:ext cx="419986" cy="41998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EE7ADC8C-6AC5-35A0-8552-F16D1D6C8BEA}"/>
              </a:ext>
            </a:extLst>
          </p:cNvPr>
          <p:cNvSpPr>
            <a:spLocks noChangeAspect="1"/>
          </p:cNvSpPr>
          <p:nvPr/>
        </p:nvSpPr>
        <p:spPr>
          <a:xfrm>
            <a:off x="9711954" y="3349256"/>
            <a:ext cx="419986" cy="41998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B8796A14-E739-ECE9-0824-20098580194C}"/>
              </a:ext>
            </a:extLst>
          </p:cNvPr>
          <p:cNvSpPr>
            <a:spLocks noChangeAspect="1"/>
          </p:cNvSpPr>
          <p:nvPr/>
        </p:nvSpPr>
        <p:spPr>
          <a:xfrm>
            <a:off x="10534476" y="3052859"/>
            <a:ext cx="419986" cy="41998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9CA50-9A97-C55E-90E3-2C2F5EC0747B}"/>
              </a:ext>
            </a:extLst>
          </p:cNvPr>
          <p:cNvSpPr txBox="1"/>
          <p:nvPr/>
        </p:nvSpPr>
        <p:spPr>
          <a:xfrm>
            <a:off x="7013312" y="5867439"/>
            <a:ext cx="461402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Stars represent Apophis in March </a:t>
            </a:r>
            <a:r>
              <a:rPr lang="en-US" sz="2000" u="sng" dirty="0">
                <a:solidFill>
                  <a:schemeClr val="bg1"/>
                </a:solidFill>
              </a:rPr>
              <a:t>2028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D4B0C62-3125-50CC-9D27-FE01D1A47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3"/>
            <a:ext cx="4953000" cy="4171494"/>
          </a:xfrm>
        </p:spPr>
        <p:txBody>
          <a:bodyPr/>
          <a:lstStyle/>
          <a:p>
            <a:r>
              <a:rPr lang="en-US" dirty="0"/>
              <a:t>6.5-m telescope at Sun-Earth L2 </a:t>
            </a:r>
          </a:p>
          <a:p>
            <a:r>
              <a:rPr lang="en-US" dirty="0"/>
              <a:t>Instruments cover 0.6-28.3 µm:</a:t>
            </a:r>
          </a:p>
          <a:p>
            <a:pPr lvl="1"/>
            <a:r>
              <a:rPr lang="en-US" dirty="0" err="1"/>
              <a:t>NIRCam</a:t>
            </a:r>
            <a:r>
              <a:rPr lang="en-US" dirty="0"/>
              <a:t>: 0.6-5 µm imaging (0.07” at 2 µm)</a:t>
            </a:r>
          </a:p>
          <a:p>
            <a:pPr lvl="1"/>
            <a:r>
              <a:rPr lang="en-US" dirty="0" err="1"/>
              <a:t>NIRSpec</a:t>
            </a:r>
            <a:r>
              <a:rPr lang="en-US" dirty="0"/>
              <a:t>: 0.6-5 µm spectroscopy at a variety of spectral resolutions</a:t>
            </a:r>
          </a:p>
          <a:p>
            <a:pPr lvl="1"/>
            <a:r>
              <a:rPr lang="en-US" dirty="0"/>
              <a:t>MIRI: 5-27 µm imaging and spectroscopy at a variety of spectral resolutions</a:t>
            </a:r>
          </a:p>
          <a:p>
            <a:pPr lvl="1"/>
            <a:r>
              <a:rPr lang="en-US" dirty="0"/>
              <a:t>NIRISS: 0.8-5 µm imaging (0.11” per pixel) and spectroscopy</a:t>
            </a:r>
          </a:p>
          <a:p>
            <a:r>
              <a:rPr lang="en-US" dirty="0"/>
              <a:t>Extremely sensitive!</a:t>
            </a:r>
          </a:p>
          <a:p>
            <a:r>
              <a:rPr lang="en-US" dirty="0"/>
              <a:t>Can get wavelengths that are difficult/impossible to get from surface of Earth</a:t>
            </a:r>
          </a:p>
        </p:txBody>
      </p:sp>
    </p:spTree>
    <p:extLst>
      <p:ext uri="{BB962C8B-B14F-4D97-AF65-F5344CB8AC3E}">
        <p14:creationId xmlns:p14="http://schemas.microsoft.com/office/powerpoint/2010/main" val="185489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B0B2-C39C-E652-6C71-33204450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JWST’s capabilities?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C85DA7-7056-AD5B-5737-80A0A7D3BEB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6096000" y="1185862"/>
            <a:ext cx="5988504" cy="2994252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D36D3D-D3B6-E2B4-1CA7-7B39A6F1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3"/>
            <a:ext cx="4953000" cy="4171494"/>
          </a:xfrm>
        </p:spPr>
        <p:txBody>
          <a:bodyPr/>
          <a:lstStyle/>
          <a:p>
            <a:r>
              <a:rPr lang="en-US" dirty="0"/>
              <a:t>6.5-m telescope at Sun-Earth L2 </a:t>
            </a:r>
          </a:p>
          <a:p>
            <a:r>
              <a:rPr lang="en-US" dirty="0"/>
              <a:t>Instruments cover 0.6-28.3 µm:</a:t>
            </a:r>
          </a:p>
          <a:p>
            <a:pPr lvl="1"/>
            <a:r>
              <a:rPr lang="en-US" dirty="0" err="1"/>
              <a:t>NIRCam</a:t>
            </a:r>
            <a:r>
              <a:rPr lang="en-US" dirty="0"/>
              <a:t>: 0.6-5 µm imaging (0.07” at 2 µm)</a:t>
            </a:r>
          </a:p>
          <a:p>
            <a:pPr lvl="1"/>
            <a:r>
              <a:rPr lang="en-US" dirty="0" err="1"/>
              <a:t>NIRSpec</a:t>
            </a:r>
            <a:r>
              <a:rPr lang="en-US" dirty="0"/>
              <a:t>: 0.6-5 µm spectroscopy at a variety of spectral resolutions</a:t>
            </a:r>
          </a:p>
          <a:p>
            <a:pPr lvl="1"/>
            <a:r>
              <a:rPr lang="en-US" dirty="0"/>
              <a:t>MIRI: 5-27 µm imaging and spectroscopy at a variety of spectral resolutions</a:t>
            </a:r>
          </a:p>
          <a:p>
            <a:pPr lvl="1"/>
            <a:r>
              <a:rPr lang="en-US" dirty="0"/>
              <a:t>NIRISS: 0.8-5 µm imaging (0.11” per pixel) and spectroscopy</a:t>
            </a:r>
          </a:p>
          <a:p>
            <a:r>
              <a:rPr lang="en-US" dirty="0"/>
              <a:t>Extremely sensitive!</a:t>
            </a:r>
          </a:p>
          <a:p>
            <a:r>
              <a:rPr lang="en-US" dirty="0"/>
              <a:t>Can get wavelengths that are difficult/impossible to get from surface of Earth</a:t>
            </a:r>
          </a:p>
        </p:txBody>
      </p:sp>
    </p:spTree>
    <p:extLst>
      <p:ext uri="{BB962C8B-B14F-4D97-AF65-F5344CB8AC3E}">
        <p14:creationId xmlns:p14="http://schemas.microsoft.com/office/powerpoint/2010/main" val="1816524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BB0B2-C39C-E652-6C71-33204450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JWST’s capabilities?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E3F1E-323D-72EB-C9B2-5FE3FC22C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2"/>
            <a:ext cx="4953000" cy="5075237"/>
          </a:xfrm>
        </p:spPr>
        <p:txBody>
          <a:bodyPr/>
          <a:lstStyle/>
          <a:p>
            <a:r>
              <a:rPr lang="en-US" dirty="0"/>
              <a:t>6.5-m telescope at Sun-Earth L2 </a:t>
            </a:r>
          </a:p>
          <a:p>
            <a:r>
              <a:rPr lang="en-US" dirty="0"/>
              <a:t>Instruments cover 0.6-28.3 µm:</a:t>
            </a:r>
          </a:p>
          <a:p>
            <a:pPr lvl="1"/>
            <a:r>
              <a:rPr lang="en-US" dirty="0" err="1"/>
              <a:t>NIRCam</a:t>
            </a:r>
            <a:r>
              <a:rPr lang="en-US" dirty="0"/>
              <a:t>: 0.6-5 µm imaging (0.07” at 2 µm)</a:t>
            </a:r>
          </a:p>
          <a:p>
            <a:pPr lvl="1"/>
            <a:r>
              <a:rPr lang="en-US" dirty="0" err="1"/>
              <a:t>NIRSpec</a:t>
            </a:r>
            <a:r>
              <a:rPr lang="en-US" dirty="0"/>
              <a:t>: 0.6-5 µm spectroscopy at a variety of spectral resolutions</a:t>
            </a:r>
          </a:p>
          <a:p>
            <a:pPr lvl="1"/>
            <a:r>
              <a:rPr lang="en-US" dirty="0"/>
              <a:t>MIRI: 5-27 µm imaging and spectroscopy at a variety of spectral resolutions</a:t>
            </a:r>
          </a:p>
          <a:p>
            <a:pPr lvl="1"/>
            <a:r>
              <a:rPr lang="en-US" dirty="0"/>
              <a:t>NIRISS: 0.8-5 µm imaging (0.11” per pixel) and spectroscopy</a:t>
            </a:r>
          </a:p>
          <a:p>
            <a:r>
              <a:rPr lang="en-US" dirty="0"/>
              <a:t>Extremely sensitive!</a:t>
            </a:r>
          </a:p>
          <a:p>
            <a:r>
              <a:rPr lang="en-US" dirty="0"/>
              <a:t>Can get wavelengths that are difficult/impossible to get from surface of Earth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8C1B0-EDD3-E333-F896-F15EE29B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70" y="998310"/>
            <a:ext cx="5455920" cy="454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53F41-2B84-29B3-231C-9DC931D52E9D}"/>
              </a:ext>
            </a:extLst>
          </p:cNvPr>
          <p:cNvSpPr txBox="1"/>
          <p:nvPr/>
        </p:nvSpPr>
        <p:spPr>
          <a:xfrm>
            <a:off x="6258944" y="5544910"/>
            <a:ext cx="5869171" cy="101566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Didymos with MIRI (Rivkin et al. 2023)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~11 minute integration.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Similar to Apophis geometry in late February 2029</a:t>
            </a:r>
          </a:p>
        </p:txBody>
      </p:sp>
    </p:spTree>
    <p:extLst>
      <p:ext uri="{BB962C8B-B14F-4D97-AF65-F5344CB8AC3E}">
        <p14:creationId xmlns:p14="http://schemas.microsoft.com/office/powerpoint/2010/main" val="159245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4A2F7-A29F-CB50-0172-AB3D6BD15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7C5EDA6-BFCE-754D-C2A9-78C3D7D12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71926"/>
            <a:ext cx="12192000" cy="1549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FB205A-C2B6-B569-BF34-F3C2CBC92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9" y="274495"/>
            <a:ext cx="658332" cy="656558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F52A2AAE-81E5-6763-06B1-0225A0612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2" y="419100"/>
            <a:ext cx="9790497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 YR4 – Impact Risk Corridor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A46FE-6422-4FFE-809C-1A8B555B0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00" y="1377474"/>
            <a:ext cx="8907400" cy="4453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35F200-036D-393A-EBB2-1153FA8747A5}"/>
              </a:ext>
            </a:extLst>
          </p:cNvPr>
          <p:cNvSpPr txBox="1"/>
          <p:nvPr/>
        </p:nvSpPr>
        <p:spPr>
          <a:xfrm>
            <a:off x="120771" y="5831174"/>
            <a:ext cx="967883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+mn-cs"/>
              </a:rPr>
              <a:t>Source: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+mn-cs"/>
                <a:hlinkClick r:id="rId6"/>
              </a:rPr>
              <a:t>Sky &amp; Telescope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1C1D"/>
                </a:solidFill>
                <a:effectLst/>
                <a:uLnTx/>
                <a:uFillTx/>
                <a:latin typeface="Slack-Lato"/>
                <a:ea typeface="+mn-ea"/>
                <a:cs typeface="+mn-cs"/>
              </a:rPr>
              <a:t>provided by German astronomer Daniel Bamberger [Northolt Branch Observatories]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310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E4C4-2471-B6A7-3BCE-140CC5C5C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1AFC5E3-CF1C-70F6-0690-178AB2E3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71926"/>
            <a:ext cx="12192000" cy="1549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13995-6CD0-57F8-5DB9-D27C90E16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9" y="274495"/>
            <a:ext cx="658332" cy="656558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9EB4C6D5-F490-5DAF-E1CC-E67B0FAC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2" y="419100"/>
            <a:ext cx="9790497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Evolution of 2024 YR4 Impact Probability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4EE56E-8C7C-DCFD-89F8-AF3164D0C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632" y="1377474"/>
            <a:ext cx="8190253" cy="50412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88CF5-85A7-D780-91A9-17AE5250B4C0}"/>
              </a:ext>
            </a:extLst>
          </p:cNvPr>
          <p:cNvSpPr txBox="1"/>
          <p:nvPr/>
        </p:nvSpPr>
        <p:spPr>
          <a:xfrm>
            <a:off x="1877632" y="5916762"/>
            <a:ext cx="476944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YR4 evolution of impact probability</a:t>
            </a:r>
          </a:p>
        </p:txBody>
      </p:sp>
    </p:spTree>
    <p:extLst>
      <p:ext uri="{BB962C8B-B14F-4D97-AF65-F5344CB8AC3E}">
        <p14:creationId xmlns:p14="http://schemas.microsoft.com/office/powerpoint/2010/main" val="41927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2448-9E98-597A-310D-FBA6C9837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JWST’s limitations?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FE959-84E6-8859-4426-3A5551D58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2"/>
            <a:ext cx="4953000" cy="4922837"/>
          </a:xfrm>
        </p:spPr>
        <p:txBody>
          <a:bodyPr>
            <a:normAutofit/>
          </a:bodyPr>
          <a:lstStyle/>
          <a:p>
            <a:r>
              <a:rPr lang="en-US" dirty="0"/>
              <a:t>Field of regard: Can only observe objects between 65°-135° solar elongation</a:t>
            </a:r>
          </a:p>
          <a:p>
            <a:r>
              <a:rPr lang="en-US" dirty="0"/>
              <a:t>Large overheads: Time necessary for observations can amount to an additional 40% on top of integration time</a:t>
            </a:r>
          </a:p>
          <a:p>
            <a:r>
              <a:rPr lang="en-US" dirty="0"/>
              <a:t>Can’t point two instruments at same thing at same time</a:t>
            </a:r>
          </a:p>
          <a:p>
            <a:r>
              <a:rPr lang="en-US" dirty="0"/>
              <a:t>Some proposals might need to wrangle data rates and/or meteoroid avoidance zones</a:t>
            </a:r>
          </a:p>
          <a:p>
            <a:r>
              <a:rPr lang="en-US" i="1" dirty="0"/>
              <a:t>Very large oversubscription rate, so must make particularly good case to get time</a:t>
            </a:r>
          </a:p>
          <a:p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3399D-37A7-D3AD-FE1A-42533C7FE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01" b="32408"/>
          <a:stretch/>
        </p:blipFill>
        <p:spPr>
          <a:xfrm>
            <a:off x="6786418" y="1111250"/>
            <a:ext cx="4859482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6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CF497-44F6-2107-FCD7-13D834FF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JWST as a Planetary Defense asset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D26A8-DDB3-8085-3220-7B8ADD9CD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5863"/>
            <a:ext cx="4953000" cy="4932358"/>
          </a:xfrm>
        </p:spPr>
        <p:txBody>
          <a:bodyPr>
            <a:normAutofit/>
          </a:bodyPr>
          <a:lstStyle/>
          <a:p>
            <a:r>
              <a:rPr lang="en-US" dirty="0"/>
              <a:t>JWST is an exceedingly capable, sensitive facility, and can make unique contributions to planetary defense in times of need</a:t>
            </a:r>
          </a:p>
          <a:p>
            <a:r>
              <a:rPr lang="en-US" dirty="0"/>
              <a:t>Can be scheduled for targets of opportunity with no overhead penalty with 2 week lead time, less lead time with additional overhead</a:t>
            </a:r>
          </a:p>
          <a:p>
            <a:r>
              <a:rPr lang="en-US" dirty="0"/>
              <a:t>Can </a:t>
            </a:r>
            <a:r>
              <a:rPr lang="en-US" i="1" dirty="0"/>
              <a:t>greatly</a:t>
            </a:r>
            <a:r>
              <a:rPr lang="en-US" dirty="0"/>
              <a:t> reduce size uncertainties and provide early, comprehensive characterization</a:t>
            </a:r>
          </a:p>
          <a:p>
            <a:r>
              <a:rPr lang="en-US" dirty="0"/>
              <a:t>See Thomas et al. (2016) in PASP for more details of using JWST for NEO observations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93911D-F8FE-78E1-8140-68EB77E0D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1001485"/>
            <a:ext cx="4953000" cy="5116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B1AF3-0640-C13E-AC88-85B4B7BADF7C}"/>
              </a:ext>
            </a:extLst>
          </p:cNvPr>
          <p:cNvSpPr txBox="1"/>
          <p:nvPr/>
        </p:nvSpPr>
        <p:spPr>
          <a:xfrm>
            <a:off x="8098854" y="6118221"/>
            <a:ext cx="2547492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Thomas et al.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A7A21-9403-CEBE-7098-6F1E41CDC089}"/>
              </a:ext>
            </a:extLst>
          </p:cNvPr>
          <p:cNvSpPr txBox="1"/>
          <p:nvPr/>
        </p:nvSpPr>
        <p:spPr>
          <a:xfrm>
            <a:off x="7373015" y="1001485"/>
            <a:ext cx="249299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1000 sec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9213C-E8C5-DF73-0DBF-FE56EE33EDDA}"/>
              </a:ext>
            </a:extLst>
          </p:cNvPr>
          <p:cNvSpPr txBox="1"/>
          <p:nvPr/>
        </p:nvSpPr>
        <p:spPr>
          <a:xfrm>
            <a:off x="8742674" y="5290107"/>
            <a:ext cx="2725426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~5-m diameter objects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146C83-3C27-9BF4-5DE3-68877EED3246}"/>
              </a:ext>
            </a:extLst>
          </p:cNvPr>
          <p:cNvCxnSpPr/>
          <p:nvPr/>
        </p:nvCxnSpPr>
        <p:spPr>
          <a:xfrm flipV="1">
            <a:off x="10845800" y="4973152"/>
            <a:ext cx="393700" cy="3683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ED37B8FA-3BA8-B474-51FD-CBBA5312C435}"/>
              </a:ext>
            </a:extLst>
          </p:cNvPr>
          <p:cNvSpPr/>
          <p:nvPr/>
        </p:nvSpPr>
        <p:spPr>
          <a:xfrm rot="10800000">
            <a:off x="11271250" y="4356100"/>
            <a:ext cx="393700" cy="585469"/>
          </a:xfrm>
          <a:prstGeom prst="leftBrac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E82D-244A-2513-1494-1B596FA74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344"/>
            <a:ext cx="11277600" cy="762000"/>
          </a:xfrm>
        </p:spPr>
        <p:txBody>
          <a:bodyPr/>
          <a:lstStyle/>
          <a:p>
            <a:r>
              <a:rPr lang="en-US" dirty="0"/>
              <a:t>JWST vs. PDC/TTX exercise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1D27C-5CAE-74D7-2196-6880B16FB8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2895" y="892344"/>
            <a:ext cx="6769768" cy="54924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Modeled the JWST observability of PDC/TTX exercise targets, using the actual launch date of JWST (December 2021) and impactor ephemerides from Horizons</a:t>
            </a:r>
          </a:p>
          <a:p>
            <a:r>
              <a:rPr lang="en-US" dirty="0"/>
              <a:t>Seven scenarios involved impacts after JWST was launched, all were observable by JWST before impact</a:t>
            </a:r>
          </a:p>
          <a:p>
            <a:r>
              <a:rPr lang="en-US" dirty="0"/>
              <a:t>The scenarios for the 2013/2014/2016 FEMA exercises, the 2019 PDC comet scenario, and the 2021 PDC scenario all involved impacts occurring before JWST was launched and so were not considered.</a:t>
            </a:r>
          </a:p>
          <a:p>
            <a:pPr lvl="1"/>
            <a:r>
              <a:rPr lang="en-US" dirty="0"/>
              <a:t>But if JWST </a:t>
            </a:r>
            <a:r>
              <a:rPr lang="en-US" i="1" dirty="0"/>
              <a:t>had been </a:t>
            </a:r>
            <a:r>
              <a:rPr lang="en-US" dirty="0"/>
              <a:t>in operation</a:t>
            </a:r>
            <a:r>
              <a:rPr lang="en-US" i="1" dirty="0"/>
              <a:t>, </a:t>
            </a:r>
            <a:r>
              <a:rPr lang="en-US" dirty="0"/>
              <a:t>they could also have been observed</a:t>
            </a:r>
          </a:p>
          <a:p>
            <a:r>
              <a:rPr lang="en-US" dirty="0"/>
              <a:t>Assumed 20 minute integrations per filter, representative thermal properties. Took SNR from JWST Exposure Time Calculator for modeled fluxes</a:t>
            </a:r>
          </a:p>
          <a:p>
            <a:r>
              <a:rPr lang="en-US" dirty="0"/>
              <a:t>SNR very high in almost all cases—2019 PDC fragment most difficult case. Observations in first window have SNR ~ 5, but better measurements available in second window, giving months of warning.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A6A3D-AD90-9AC4-6A2C-4CD7669B9B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2715F-654A-0D27-3DD0-CCBD850CB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6"/>
          <a:stretch/>
        </p:blipFill>
        <p:spPr>
          <a:xfrm>
            <a:off x="8027035" y="664843"/>
            <a:ext cx="3862070" cy="2764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FF9D1-300B-0EA1-901A-7F5CE813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4993"/>
          <a:stretch/>
        </p:blipFill>
        <p:spPr bwMode="auto">
          <a:xfrm>
            <a:off x="7549849" y="3428999"/>
            <a:ext cx="3862070" cy="2764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28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0827-CB70-7109-9EF3-CB597085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2"/>
            <a:ext cx="11277600" cy="762000"/>
          </a:xfrm>
        </p:spPr>
        <p:txBody>
          <a:bodyPr/>
          <a:lstStyle/>
          <a:p>
            <a:r>
              <a:rPr lang="en-US" dirty="0"/>
              <a:t>JWST vs. Recon Missions for PDC/TTX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7C6A7-AEC9-F5DD-FB23-37B38CD00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C6B273-D157-84B4-8AA3-068EB55B3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66766"/>
              </p:ext>
            </p:extLst>
          </p:nvPr>
        </p:nvGraphicFramePr>
        <p:xfrm>
          <a:off x="232610" y="876302"/>
          <a:ext cx="11726779" cy="4687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9205">
                  <a:extLst>
                    <a:ext uri="{9D8B030D-6E8A-4147-A177-3AD203B41FA5}">
                      <a16:colId xmlns:a16="http://schemas.microsoft.com/office/drawing/2014/main" val="3421974580"/>
                    </a:ext>
                  </a:extLst>
                </a:gridCol>
                <a:gridCol w="1235242">
                  <a:extLst>
                    <a:ext uri="{9D8B030D-6E8A-4147-A177-3AD203B41FA5}">
                      <a16:colId xmlns:a16="http://schemas.microsoft.com/office/drawing/2014/main" val="2258545998"/>
                    </a:ext>
                  </a:extLst>
                </a:gridCol>
                <a:gridCol w="1411705">
                  <a:extLst>
                    <a:ext uri="{9D8B030D-6E8A-4147-A177-3AD203B41FA5}">
                      <a16:colId xmlns:a16="http://schemas.microsoft.com/office/drawing/2014/main" val="942129473"/>
                    </a:ext>
                  </a:extLst>
                </a:gridCol>
                <a:gridCol w="2202249">
                  <a:extLst>
                    <a:ext uri="{9D8B030D-6E8A-4147-A177-3AD203B41FA5}">
                      <a16:colId xmlns:a16="http://schemas.microsoft.com/office/drawing/2014/main" val="287534178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343805111"/>
                    </a:ext>
                  </a:extLst>
                </a:gridCol>
                <a:gridCol w="1668379">
                  <a:extLst>
                    <a:ext uri="{9D8B030D-6E8A-4147-A177-3AD203B41FA5}">
                      <a16:colId xmlns:a16="http://schemas.microsoft.com/office/drawing/2014/main" val="386718238"/>
                    </a:ext>
                  </a:extLst>
                </a:gridCol>
                <a:gridCol w="1933073">
                  <a:extLst>
                    <a:ext uri="{9D8B030D-6E8A-4147-A177-3AD203B41FA5}">
                      <a16:colId xmlns:a16="http://schemas.microsoft.com/office/drawing/2014/main" val="3333694296"/>
                    </a:ext>
                  </a:extLst>
                </a:gridCol>
              </a:tblGrid>
              <a:tr h="74993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Scenario Object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Exercise Discovery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Exercise Impact Date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Earliest JWST Observing Window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Exercise mission recon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Availability of JWST vs. mission data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Availability of JWST vs. impact date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260392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2015 PDC (fragment)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13 April 2015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3 September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22 April- 8 June 2022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None*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  <a:sym typeface="Symbol" pitchFamily="2" charset="2"/>
                        </a:rPr>
                        <a:t>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~3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202897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2017 PDC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6 March 2017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21 July 2027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26 Sep – Nov 14 2022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15 May 2020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~57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4380828"/>
                  </a:ext>
                </a:extLst>
              </a:tr>
              <a:tr h="374967">
                <a:tc row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2019 PDC (intact, fragment)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26 March 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29 April 2027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26 Aug – 14 Oct 2022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29 Dec 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~56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0154491"/>
                  </a:ext>
                </a:extLst>
              </a:tr>
              <a:tr h="37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14 Sep – 4 Nov 2025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  <a:sym typeface="Symbol" pitchFamily="2" charset="2"/>
                        </a:rPr>
                        <a:t>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~19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2740227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2022 TTX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11 February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16 August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11 March – 28 April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None, radar at T-6 days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  <a:sym typeface="Symbol" pitchFamily="2" charset="2"/>
                        </a:rPr>
                        <a:t>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~5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8628074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2023 PDC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10 January 2023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22 October 2036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28 Nov 2033 – 25 Jan 2034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27 Nov 2025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~34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897038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TTX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4 October 2023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12 July 2038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4 Oct 2023-19 Feb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NET Jul 2027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&gt;44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~175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7329077"/>
                  </a:ext>
                </a:extLst>
              </a:tr>
              <a:tr h="37496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2024 PDC25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5 Jun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24 Apr 2041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5 Jun-3 Nov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 12 April 2028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&gt; 41 months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~200 months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502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233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C08D9-337C-64C8-425A-0A9A1F9B6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4887-8B5F-9E91-8EF9-BCFBED6C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2"/>
            <a:ext cx="11277600" cy="762000"/>
          </a:xfrm>
        </p:spPr>
        <p:txBody>
          <a:bodyPr/>
          <a:lstStyle/>
          <a:p>
            <a:r>
              <a:rPr lang="en-US" dirty="0"/>
              <a:t>JWST vs. Recon Missions for PDC/TTX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BFC05-DC9E-C301-F244-FB51765A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SESU PD | 2024 YR4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80C2AA-4944-F1EE-7C16-210F3FA52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578632"/>
              </p:ext>
            </p:extLst>
          </p:nvPr>
        </p:nvGraphicFramePr>
        <p:xfrm>
          <a:off x="232610" y="876302"/>
          <a:ext cx="11726779" cy="4687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9205">
                  <a:extLst>
                    <a:ext uri="{9D8B030D-6E8A-4147-A177-3AD203B41FA5}">
                      <a16:colId xmlns:a16="http://schemas.microsoft.com/office/drawing/2014/main" val="3421974580"/>
                    </a:ext>
                  </a:extLst>
                </a:gridCol>
                <a:gridCol w="1235242">
                  <a:extLst>
                    <a:ext uri="{9D8B030D-6E8A-4147-A177-3AD203B41FA5}">
                      <a16:colId xmlns:a16="http://schemas.microsoft.com/office/drawing/2014/main" val="2258545998"/>
                    </a:ext>
                  </a:extLst>
                </a:gridCol>
                <a:gridCol w="1411705">
                  <a:extLst>
                    <a:ext uri="{9D8B030D-6E8A-4147-A177-3AD203B41FA5}">
                      <a16:colId xmlns:a16="http://schemas.microsoft.com/office/drawing/2014/main" val="942129473"/>
                    </a:ext>
                  </a:extLst>
                </a:gridCol>
                <a:gridCol w="2202249">
                  <a:extLst>
                    <a:ext uri="{9D8B030D-6E8A-4147-A177-3AD203B41FA5}">
                      <a16:colId xmlns:a16="http://schemas.microsoft.com/office/drawing/2014/main" val="287534178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343805111"/>
                    </a:ext>
                  </a:extLst>
                </a:gridCol>
                <a:gridCol w="1668379">
                  <a:extLst>
                    <a:ext uri="{9D8B030D-6E8A-4147-A177-3AD203B41FA5}">
                      <a16:colId xmlns:a16="http://schemas.microsoft.com/office/drawing/2014/main" val="386718238"/>
                    </a:ext>
                  </a:extLst>
                </a:gridCol>
                <a:gridCol w="1933073">
                  <a:extLst>
                    <a:ext uri="{9D8B030D-6E8A-4147-A177-3AD203B41FA5}">
                      <a16:colId xmlns:a16="http://schemas.microsoft.com/office/drawing/2014/main" val="3333694296"/>
                    </a:ext>
                  </a:extLst>
                </a:gridCol>
              </a:tblGrid>
              <a:tr h="74993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Scenario Object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Exercise Discovery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Exercise Impact Date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Earliest JWST Observing Window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Exercise mission recon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Availability of JWST vs. mission data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Availability of JWST vs. impact date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0260392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2015 PDC  (fragment)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13 April 2015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3 September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22 April- 8 June 2022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None*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  <a:sym typeface="Symbol" pitchFamily="2" charset="2"/>
                        </a:rPr>
                        <a:t>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b="1" dirty="0">
                          <a:effectLst/>
                        </a:rPr>
                        <a:t>~3 months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4202897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2017 PDC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6 March 2017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21 July 2027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26 Sep – Nov 14 2022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15 May 2020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~57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4380828"/>
                  </a:ext>
                </a:extLst>
              </a:tr>
              <a:tr h="374967">
                <a:tc row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2019 PDC (intact, fragment)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26 March 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29 April 2027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26 Aug – 14 Oct 2022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29 Dec 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~56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0154491"/>
                  </a:ext>
                </a:extLst>
              </a:tr>
              <a:tr h="37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14 Sep – 4 Nov 2025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None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  <a:sym typeface="Symbol" pitchFamily="2" charset="2"/>
                        </a:rPr>
                        <a:t>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~19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2740227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2022 TTX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11 February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16 August 2022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11 March – 28 April 2022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None, radar at T-6 days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  <a:sym typeface="Symbol" pitchFamily="2" charset="2"/>
                        </a:rPr>
                        <a:t>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b="1" dirty="0">
                          <a:effectLst/>
                        </a:rPr>
                        <a:t>~5 months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8628074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2023 PDC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10 January 2023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22 October 2036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28 Nov 2033 – 25 Jan 2034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27 Nov 2025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N/A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~34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4897038"/>
                  </a:ext>
                </a:extLst>
              </a:tr>
              <a:tr h="562451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TTX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4 October 2023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12 July 2038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4 Oct 2023-19 Feb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NET Jul 2027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&gt;44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~175 months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7329077"/>
                  </a:ext>
                </a:extLst>
              </a:tr>
              <a:tr h="374967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2024 PDC25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5 Jun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24 Apr 2041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>
                          <a:effectLst/>
                        </a:rPr>
                        <a:t>5 Jun-3 Nov 2024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 12 April 2028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&gt; 41 months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dirty="0">
                          <a:effectLst/>
                        </a:rPr>
                        <a:t>~200 months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502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045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81964-C7B5-0A14-DCC2-2E3C1EB3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B9B039A-7C01-5246-BA6E-EE3AE7680C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71926"/>
            <a:ext cx="12192000" cy="1549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3538C4-3AE4-ACD3-D58A-F2AF1415A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149" y="274495"/>
            <a:ext cx="658332" cy="656558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7DDDB24D-BFE9-00A7-ED84-FA6C0FBD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302" y="419100"/>
            <a:ext cx="9790497" cy="762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2024 YR4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30303-F1F5-7DE1-0128-B3990FAAC5A9}"/>
              </a:ext>
            </a:extLst>
          </p:cNvPr>
          <p:cNvSpPr txBox="1"/>
          <p:nvPr/>
        </p:nvSpPr>
        <p:spPr>
          <a:xfrm>
            <a:off x="1877632" y="5916762"/>
            <a:ext cx="476944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 YR4 evolution of impact probability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465BFB-3BB1-C282-F7F4-41D5DB7A9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2" y="3429000"/>
            <a:ext cx="6937549" cy="3154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D7FD54-3344-B6CF-E6BB-82678CD304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51" y="1169206"/>
            <a:ext cx="4302335" cy="41148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4580A0-1D19-6014-98F9-0E55F379338E}"/>
              </a:ext>
            </a:extLst>
          </p:cNvPr>
          <p:cNvSpPr txBox="1"/>
          <p:nvPr/>
        </p:nvSpPr>
        <p:spPr>
          <a:xfrm>
            <a:off x="88738" y="1181100"/>
            <a:ext cx="7666299" cy="224676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Discovered 27 December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Possible 2032 impactor, with infrequent observing opportunities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Reached 1% probability of Earth impact, triggering memo from International Asteroid Warning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Estimated size range leads to &gt; factor of 10 uncertainty in mass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Estimated size straddles 50-m diameter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Need JWST in order to do better!</a:t>
            </a:r>
          </a:p>
        </p:txBody>
      </p:sp>
    </p:spTree>
    <p:extLst>
      <p:ext uri="{BB962C8B-B14F-4D97-AF65-F5344CB8AC3E}">
        <p14:creationId xmlns:p14="http://schemas.microsoft.com/office/powerpoint/2010/main" val="275439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76139-8ECF-08C6-9E7F-7425CF2B2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66E59-83E5-77FA-6076-2854F59A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072" y="-154469"/>
            <a:ext cx="14723272" cy="886968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967DB-F179-2A72-1302-D936D5B9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0432" y="8361698"/>
            <a:ext cx="3197406" cy="355600"/>
          </a:xfrm>
        </p:spPr>
        <p:txBody>
          <a:bodyPr/>
          <a:lstStyle/>
          <a:p>
            <a:r>
              <a:rPr lang="en-US"/>
              <a:t>SESU PD | 2024 YR4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1F21E6-A7FF-13C7-0543-72913994FCC5}"/>
              </a:ext>
            </a:extLst>
          </p:cNvPr>
          <p:cNvCxnSpPr/>
          <p:nvPr/>
        </p:nvCxnSpPr>
        <p:spPr>
          <a:xfrm>
            <a:off x="11243939" y="8790446"/>
            <a:ext cx="76809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4E065D7-7D83-38FB-9015-580D90B934FF}"/>
              </a:ext>
            </a:extLst>
          </p:cNvPr>
          <p:cNvSpPr>
            <a:spLocks noChangeAspect="1"/>
          </p:cNvSpPr>
          <p:nvPr/>
        </p:nvSpPr>
        <p:spPr>
          <a:xfrm>
            <a:off x="4991608" y="2219179"/>
            <a:ext cx="1380744" cy="1380744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>
              <a:solidFill>
                <a:srgbClr val="FFFF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B7E794-6B4C-FFB1-9838-397247803BA5}"/>
              </a:ext>
            </a:extLst>
          </p:cNvPr>
          <p:cNvSpPr>
            <a:spLocks noChangeAspect="1"/>
          </p:cNvSpPr>
          <p:nvPr/>
        </p:nvSpPr>
        <p:spPr>
          <a:xfrm>
            <a:off x="5375656" y="2603227"/>
            <a:ext cx="612648" cy="612648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653863490"/>
      </p:ext>
    </p:extLst>
  </p:cSld>
  <p:clrMapOvr>
    <a:masterClrMapping/>
  </p:clrMapOvr>
</p:sld>
</file>

<file path=ppt/theme/theme1.xml><?xml version="1.0" encoding="utf-8"?>
<a:theme xmlns:a="http://schemas.openxmlformats.org/drawingml/2006/main" name="3_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7" id="{D5AB2CCB-F734-094D-822F-E895E5EA6644}" vid="{E1837D55-A0FF-BB4B-B466-BB2DCD3B40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7387</TotalTime>
  <Words>2247</Words>
  <Application>Microsoft Macintosh PowerPoint</Application>
  <PresentationFormat>Widescreen</PresentationFormat>
  <Paragraphs>306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.AppleSystemUIFont</vt:lpstr>
      <vt:lpstr>Arial</vt:lpstr>
      <vt:lpstr>Calibri</vt:lpstr>
      <vt:lpstr>Courier New</vt:lpstr>
      <vt:lpstr>Helvetica</vt:lpstr>
      <vt:lpstr>Slack-Lato</vt:lpstr>
      <vt:lpstr>Symbol</vt:lpstr>
      <vt:lpstr>TitlingGothicFB Comp Medium</vt:lpstr>
      <vt:lpstr>Wingdings</vt:lpstr>
      <vt:lpstr>3_APL-PowerPoint-Theme_light</vt:lpstr>
      <vt:lpstr>JWST As a Tool for Early Characterization of Potential Impactors</vt:lpstr>
      <vt:lpstr>What are JWST’s capabilities?</vt:lpstr>
      <vt:lpstr>What are JWST’s limitations?</vt:lpstr>
      <vt:lpstr>JWST as a Planetary Defense asset</vt:lpstr>
      <vt:lpstr>JWST vs. PDC/TTX exercise targets</vt:lpstr>
      <vt:lpstr>JWST vs. Recon Missions for PDC/TTX</vt:lpstr>
      <vt:lpstr>JWST vs. Recon Missions for PDC/TTX</vt:lpstr>
      <vt:lpstr>2024 YR4 Background</vt:lpstr>
      <vt:lpstr>PowerPoint Presentation</vt:lpstr>
      <vt:lpstr>PowerPoint Presentation</vt:lpstr>
      <vt:lpstr>JWST Observations of 2024 YR4</vt:lpstr>
      <vt:lpstr>2024 YR4 results</vt:lpstr>
      <vt:lpstr>PowerPoint Presentation</vt:lpstr>
      <vt:lpstr>2024 YR4: Next Steps</vt:lpstr>
      <vt:lpstr>Conclusions</vt:lpstr>
      <vt:lpstr>Backups</vt:lpstr>
      <vt:lpstr>What is the JWST proposal process like?</vt:lpstr>
      <vt:lpstr>JWST as a Planetary Defense asset</vt:lpstr>
      <vt:lpstr>What are JWST’s capabilities?</vt:lpstr>
      <vt:lpstr>What are JWST’s capabilities?</vt:lpstr>
      <vt:lpstr>2024 YR4 – Impact Risk Corridor</vt:lpstr>
      <vt:lpstr>Evolution of 2024 YR4 Impact Probability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S. Rivkin</dc:creator>
  <cp:lastModifiedBy>Andrew S. Rivkin</cp:lastModifiedBy>
  <cp:revision>13</cp:revision>
  <dcterms:created xsi:type="dcterms:W3CDTF">2025-04-17T16:09:10Z</dcterms:created>
  <dcterms:modified xsi:type="dcterms:W3CDTF">2025-04-28T18:09:05Z</dcterms:modified>
</cp:coreProperties>
</file>