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4" r:id="rId2"/>
    <p:sldId id="286" r:id="rId3"/>
    <p:sldId id="301" r:id="rId4"/>
    <p:sldId id="313" r:id="rId5"/>
    <p:sldId id="312" r:id="rId6"/>
    <p:sldId id="311" r:id="rId7"/>
    <p:sldId id="310" r:id="rId8"/>
    <p:sldId id="306" r:id="rId9"/>
    <p:sldId id="297" r:id="rId10"/>
    <p:sldId id="308" r:id="rId11"/>
    <p:sldId id="278" r:id="rId12"/>
    <p:sldId id="314" r:id="rId13"/>
    <p:sldId id="316" r:id="rId14"/>
    <p:sldId id="309" r:id="rId15"/>
    <p:sldId id="317" r:id="rId16"/>
    <p:sldId id="287" r:id="rId17"/>
    <p:sldId id="296" r:id="rId18"/>
    <p:sldId id="303" r:id="rId19"/>
    <p:sldId id="288" r:id="rId20"/>
    <p:sldId id="304" r:id="rId21"/>
    <p:sldId id="281" r:id="rId22"/>
    <p:sldId id="305" r:id="rId23"/>
    <p:sldId id="289" r:id="rId24"/>
    <p:sldId id="307" r:id="rId25"/>
  </p:sldIdLst>
  <p:sldSz cx="14630400" cy="8229600"/>
  <p:notesSz cx="6858000" cy="9144000"/>
  <p:defaultTextStyle>
    <a:defPPr>
      <a:defRPr lang="en-US"/>
    </a:defPPr>
    <a:lvl1pPr marL="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83">
          <p15:clr>
            <a:srgbClr val="A4A3A4"/>
          </p15:clr>
        </p15:guide>
        <p15:guide id="2" orient="horz" pos="170">
          <p15:clr>
            <a:srgbClr val="A4A3A4"/>
          </p15:clr>
        </p15:guide>
        <p15:guide id="3" orient="horz" pos="2473">
          <p15:clr>
            <a:srgbClr val="A4A3A4"/>
          </p15:clr>
        </p15:guide>
        <p15:guide id="4" orient="horz" pos="5098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>
          <p15:clr>
            <a:srgbClr val="A4A3A4"/>
          </p15:clr>
        </p15:guide>
        <p15:guide id="7" pos="4608">
          <p15:clr>
            <a:srgbClr val="A4A3A4"/>
          </p15:clr>
        </p15:guide>
        <p15:guide id="8" pos="9090">
          <p15:clr>
            <a:srgbClr val="A4A3A4"/>
          </p15:clr>
        </p15:guide>
        <p15:guide id="9" pos="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6BA"/>
    <a:srgbClr val="055CBB"/>
    <a:srgbClr val="1946BB"/>
    <a:srgbClr val="79B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9" autoAdjust="0"/>
    <p:restoredTop sz="92326" autoAdjust="0"/>
  </p:normalViewPr>
  <p:slideViewPr>
    <p:cSldViewPr snapToGrid="0" showGuides="1">
      <p:cViewPr varScale="1">
        <p:scale>
          <a:sx n="112" d="100"/>
          <a:sy n="112" d="100"/>
        </p:scale>
        <p:origin x="264" y="200"/>
      </p:cViewPr>
      <p:guideLst>
        <p:guide orient="horz" pos="4883"/>
        <p:guide orient="horz" pos="170"/>
        <p:guide orient="horz" pos="2473"/>
        <p:guide orient="horz" pos="5098"/>
        <p:guide orient="horz" pos="1008"/>
        <p:guide orient="horz"/>
        <p:guide pos="4608"/>
        <p:guide pos="9090"/>
        <p:guide pos="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292E-8E4F-4BF3-8652-746C41F3F2CC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482B-E8C4-4515-957A-05DBD119D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722D-20BB-409F-8B0B-E44C5CB55357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036B-E434-4D9D-AE07-17067B54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077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15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23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311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388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465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543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620" algn="l" defTabSz="13061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35kg impactor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2036B-E434-4D9D-AE07-17067B549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3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These preliminary results suggest that the navigation position uncertainty for the final-TCM must be less than 100 km to achieve an impact covariance ellipse smaller than Apophis’ average diameter, even with velocity uncertainty of 0.1 cm/s. With the best navigation case, 10 km and 10 cm/s, the 99% impact ellipse is smaller than Apophis’ average diameter when the final TCM is 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executed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within 20 hours before impact. An impact ellipse with a diameter of &lt;40 meters is achievable if the final TCM is executed just 1-hour prior to impact. While this simplified analysis sets preliminary bounds for the navigation and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maneuver</a:t>
            </a:r>
            <a:r>
              <a:rPr lang="en-GB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2036B-E434-4D9D-AE07-17067B549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326944" y="1861104"/>
            <a:ext cx="11976512" cy="2286000"/>
          </a:xfrm>
        </p:spPr>
        <p:txBody>
          <a:bodyPr>
            <a:normAutofit/>
          </a:bodyPr>
          <a:lstStyle>
            <a:lvl1pPr algn="ctr">
              <a:lnSpc>
                <a:spcPts val="7143"/>
              </a:lnSpc>
              <a:defRPr sz="69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097280" y="5298609"/>
            <a:ext cx="12435840" cy="1063834"/>
          </a:xfrm>
        </p:spPr>
        <p:txBody>
          <a:bodyPr>
            <a:normAutofit/>
          </a:bodyPr>
          <a:lstStyle>
            <a:lvl1pPr marL="0" indent="0" algn="ctr">
              <a:buNone/>
              <a:defRPr sz="3400" baseline="0">
                <a:solidFill>
                  <a:schemeClr val="tx1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or Date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323122"/>
            <a:ext cx="7132320" cy="3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787162"/>
            <a:ext cx="13174979" cy="1758680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3636215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3636215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5576840"/>
            <a:ext cx="13174979" cy="1758680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1787096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1787096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3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3657600"/>
            <a:ext cx="12435840" cy="640080"/>
          </a:xfrm>
        </p:spPr>
        <p:txBody>
          <a:bodyPr>
            <a:normAutofit/>
          </a:bodyPr>
          <a:lstStyle>
            <a:lvl1pPr marL="0" indent="0" algn="ctr">
              <a:buNone/>
              <a:defRPr sz="2900" baseline="0">
                <a:solidFill>
                  <a:srgbClr val="1946BA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Blank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898881" y="7618331"/>
            <a:ext cx="665157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26944" y="1861104"/>
            <a:ext cx="11976512" cy="2286000"/>
          </a:xfrm>
        </p:spPr>
        <p:txBody>
          <a:bodyPr>
            <a:normAutofit/>
          </a:bodyPr>
          <a:lstStyle>
            <a:lvl1pPr algn="ctr">
              <a:lnSpc>
                <a:spcPts val="7143"/>
              </a:lnSpc>
              <a:defRPr sz="69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4830801"/>
            <a:ext cx="12435840" cy="1063834"/>
          </a:xfrm>
        </p:spPr>
        <p:txBody>
          <a:bodyPr>
            <a:normAutofit/>
          </a:bodyPr>
          <a:lstStyle>
            <a:lvl1pPr marL="0" indent="0" algn="ctr">
              <a:buNone/>
              <a:defRPr sz="3400" baseline="0">
                <a:solidFill>
                  <a:schemeClr val="tx1"/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178767"/>
            <a:ext cx="13174979" cy="6168035"/>
          </a:xfrm>
        </p:spPr>
        <p:txBody>
          <a:bodyPr>
            <a:normAutofit/>
          </a:bodyPr>
          <a:lstStyle>
            <a:lvl1pPr marL="326539" indent="-326539">
              <a:defRPr sz="3400" baseline="0"/>
            </a:lvl1pPr>
            <a:lvl2pPr>
              <a:lnSpc>
                <a:spcPts val="3714"/>
              </a:lnSpc>
              <a:defRPr sz="3100" baseline="0"/>
            </a:lvl2pPr>
            <a:lvl3pPr>
              <a:lnSpc>
                <a:spcPts val="3143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8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083" y="-21727"/>
            <a:ext cx="13898880" cy="9995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3901" y="1178767"/>
            <a:ext cx="6461760" cy="6168035"/>
          </a:xfrm>
        </p:spPr>
        <p:txBody>
          <a:bodyPr/>
          <a:lstStyle>
            <a:lvl1pPr>
              <a:lnSpc>
                <a:spcPts val="4286"/>
              </a:lnSpc>
              <a:defRPr sz="340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44741" y="1178767"/>
            <a:ext cx="6461760" cy="6168035"/>
          </a:xfrm>
        </p:spPr>
        <p:txBody>
          <a:bodyPr/>
          <a:lstStyle>
            <a:lvl1pPr>
              <a:lnSpc>
                <a:spcPts val="4286"/>
              </a:lnSpc>
              <a:defRPr sz="3400" baseline="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3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178766"/>
            <a:ext cx="13174979" cy="2364535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3636215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3636215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4978607"/>
            <a:ext cx="13174979" cy="2364535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23901" y="1188352"/>
            <a:ext cx="62255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7139942" y="1188352"/>
            <a:ext cx="6758939" cy="3713274"/>
          </a:xfrm>
        </p:spPr>
        <p:txBody>
          <a:bodyPr>
            <a:normAutofit/>
          </a:bodyPr>
          <a:lstStyle>
            <a:lvl1pPr marL="326539" indent="-326539">
              <a:lnSpc>
                <a:spcPct val="100000"/>
              </a:lnSpc>
              <a:defRPr sz="3400" baseline="0"/>
            </a:lvl1pPr>
            <a:lvl2pPr>
              <a:lnSpc>
                <a:spcPct val="100000"/>
              </a:lnSpc>
              <a:defRPr sz="3100" baseline="0"/>
            </a:lvl2pPr>
            <a:lvl3pPr>
              <a:lnSpc>
                <a:spcPct val="100000"/>
              </a:lnSpc>
              <a:defRPr sz="2900"/>
            </a:lvl3pPr>
          </a:lstStyle>
          <a:p>
            <a:pPr lvl="0"/>
            <a:r>
              <a:rPr lang="en-US" dirty="0"/>
              <a:t>Click to add image or figure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998720" y="7412736"/>
            <a:ext cx="4632960" cy="214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30615" tIns="65308" rIns="130615" bIns="65308" rtlCol="0" anchor="ctr" anchorCtr="0">
            <a:noAutofit/>
          </a:bodyPr>
          <a:lstStyle/>
          <a:p>
            <a:pPr marL="0" marR="0" indent="0" algn="ctr" defTabSz="13061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50083" y="32591"/>
            <a:ext cx="13898880" cy="901730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1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23901" y="1787160"/>
            <a:ext cx="13174979" cy="5480962"/>
          </a:xfrm>
        </p:spPr>
        <p:txBody>
          <a:bodyPr>
            <a:normAutofit/>
          </a:bodyPr>
          <a:lstStyle>
            <a:lvl1pPr marL="326539" indent="-326539">
              <a:defRPr sz="3400" baseline="0"/>
            </a:lvl1pPr>
            <a:lvl2pPr>
              <a:lnSpc>
                <a:spcPts val="3714"/>
              </a:lnSpc>
              <a:defRPr sz="3100" baseline="0"/>
            </a:lvl2pPr>
            <a:lvl3pPr>
              <a:lnSpc>
                <a:spcPts val="3143"/>
              </a:lnSpc>
              <a:defRPr sz="2900"/>
            </a:lvl3pPr>
          </a:lstStyle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3901" y="1790445"/>
            <a:ext cx="6461760" cy="5626134"/>
          </a:xfrm>
        </p:spPr>
        <p:txBody>
          <a:bodyPr/>
          <a:lstStyle>
            <a:lvl1pPr>
              <a:lnSpc>
                <a:spcPts val="4286"/>
              </a:lnSpc>
              <a:defRPr sz="340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444741" y="1790445"/>
            <a:ext cx="6461760" cy="5626134"/>
          </a:xfrm>
        </p:spPr>
        <p:txBody>
          <a:bodyPr/>
          <a:lstStyle>
            <a:lvl1pPr>
              <a:lnSpc>
                <a:spcPts val="4286"/>
              </a:lnSpc>
              <a:defRPr sz="3400" baseline="0"/>
            </a:lvl1pPr>
            <a:lvl2pPr>
              <a:defRPr sz="3100"/>
            </a:lvl2pPr>
            <a:lvl3pPr>
              <a:defRPr sz="2900"/>
            </a:lvl3pPr>
            <a:lvl4pPr marL="1959233" indent="0">
              <a:buNone/>
              <a:defRPr sz="2600"/>
            </a:lvl4pPr>
            <a:lvl5pPr marL="2612311" indent="0">
              <a:buNone/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Click to Edit Main</a:t>
            </a:r>
            <a:br>
              <a:rPr lang="en-US" dirty="0"/>
            </a:br>
            <a:r>
              <a:rPr lang="en-US" dirty="0"/>
              <a:t>2-Column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5680" y="7543106"/>
            <a:ext cx="3413760" cy="438150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3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5" y="1523"/>
            <a:ext cx="14628031" cy="82265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83" y="97772"/>
            <a:ext cx="1389888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1" y="1920240"/>
            <a:ext cx="13174979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 dirty="0"/>
              <a:t>Click to Edit Main Text</a:t>
            </a:r>
          </a:p>
          <a:p>
            <a:pPr lvl="1"/>
            <a:r>
              <a:rPr lang="en-US" dirty="0"/>
              <a:t>Click to add sub bullet</a:t>
            </a:r>
          </a:p>
          <a:p>
            <a:pPr lvl="1"/>
            <a:r>
              <a:rPr lang="en-US" dirty="0"/>
              <a:t>Click to add sub bullet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0277" y="7541367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9" r:id="rId5"/>
    <p:sldLayoutId id="2147483660" r:id="rId6"/>
    <p:sldLayoutId id="2147483661" r:id="rId7"/>
    <p:sldLayoutId id="2147483656" r:id="rId8"/>
    <p:sldLayoutId id="2147483657" r:id="rId9"/>
    <p:sldLayoutId id="2147483662" r:id="rId10"/>
    <p:sldLayoutId id="2147483663" r:id="rId11"/>
    <p:sldLayoutId id="2147483654" r:id="rId12"/>
    <p:sldLayoutId id="2147483655" r:id="rId13"/>
    <p:sldLayoutId id="2147483664" r:id="rId14"/>
  </p:sldLayoutIdLst>
  <p:hf hdr="0"/>
  <p:txStyles>
    <p:titleStyle>
      <a:lvl1pPr algn="l" defTabSz="1306155" rtl="0" eaLnBrk="1" latinLnBrk="0" hangingPunct="1">
        <a:lnSpc>
          <a:spcPts val="5714"/>
        </a:lnSpc>
        <a:spcBef>
          <a:spcPct val="0"/>
        </a:spcBef>
        <a:buNone/>
        <a:defRPr sz="5100" b="1" i="0" kern="1200" baseline="0">
          <a:solidFill>
            <a:srgbClr val="1946BA"/>
          </a:solidFill>
          <a:effectLst/>
          <a:latin typeface="Gill Sans MT" panose="020B0502020104020203" pitchFamily="34" charset="0"/>
          <a:ea typeface="+mj-ea"/>
          <a:cs typeface="+mj-cs"/>
        </a:defRPr>
      </a:lvl1pPr>
    </p:titleStyle>
    <p:bodyStyle>
      <a:lvl1pPr marL="326539" indent="-326539" algn="l" defTabSz="1306155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400" b="0" kern="1200" baseline="0">
          <a:solidFill>
            <a:schemeClr val="tx1"/>
          </a:solidFill>
          <a:effectLst/>
          <a:latin typeface="Gill Sans MT" panose="020B0502020104020203" pitchFamily="34" charset="0"/>
          <a:ea typeface="+mn-ea"/>
          <a:cs typeface="+mn-cs"/>
        </a:defRPr>
      </a:lvl1pPr>
      <a:lvl2pPr marL="1061251" indent="-408174" algn="l" defTabSz="1306155" rtl="0" eaLnBrk="1" latinLnBrk="0" hangingPunct="1">
        <a:lnSpc>
          <a:spcPts val="3714"/>
        </a:lnSpc>
        <a:spcBef>
          <a:spcPct val="20000"/>
        </a:spcBef>
        <a:buFont typeface="Arial" panose="020B0604020202020204" pitchFamily="34" charset="0"/>
        <a:buChar char="–"/>
        <a:defRPr sz="3100" kern="1200" baseline="0">
          <a:solidFill>
            <a:schemeClr val="tx1"/>
          </a:solidFill>
          <a:effectLst/>
          <a:latin typeface="Gill Sans MT" panose="020B0502020104020203" pitchFamily="34" charset="0"/>
          <a:ea typeface="+mn-ea"/>
          <a:cs typeface="+mn-cs"/>
        </a:defRPr>
      </a:lvl2pPr>
      <a:lvl3pPr marL="1546524" indent="-240369" algn="l" defTabSz="1306155" rtl="0" eaLnBrk="1" latinLnBrk="0" hangingPunct="1">
        <a:lnSpc>
          <a:spcPts val="3143"/>
        </a:lnSpc>
        <a:spcBef>
          <a:spcPct val="20000"/>
        </a:spcBef>
        <a:buFont typeface="Arial" panose="020B0604020202020204" pitchFamily="34" charset="0"/>
        <a:buChar char="•"/>
        <a:defRPr sz="2900" kern="1200" baseline="0">
          <a:solidFill>
            <a:schemeClr val="tx1"/>
          </a:solidFill>
          <a:effectLst/>
          <a:latin typeface="Gill Sans MT" panose="020B0502020104020203" pitchFamily="34" charset="0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Apophis Cratering and Deflection Experiment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97280" y="5298609"/>
            <a:ext cx="12435840" cy="135016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Kevin J. Walsh &amp; Viliam Klein (</a:t>
            </a:r>
            <a:r>
              <a:rPr lang="en-US" dirty="0" err="1">
                <a:solidFill>
                  <a:schemeClr val="tx1"/>
                </a:solidFill>
              </a:rPr>
              <a:t>SwRI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/>
              <a:t>And</a:t>
            </a:r>
          </a:p>
          <a:p>
            <a:r>
              <a:rPr lang="en-US" dirty="0">
                <a:solidFill>
                  <a:schemeClr val="tx1"/>
                </a:solidFill>
              </a:rPr>
              <a:t>Ethan </a:t>
            </a:r>
            <a:r>
              <a:rPr lang="en-US" dirty="0" err="1">
                <a:solidFill>
                  <a:schemeClr val="tx1"/>
                </a:solidFill>
              </a:rPr>
              <a:t>Kayser</a:t>
            </a:r>
            <a:r>
              <a:rPr lang="en-US" dirty="0">
                <a:solidFill>
                  <a:schemeClr val="tx1"/>
                </a:solidFill>
              </a:rPr>
              <a:t>, Jeff Parker (Advanced Space)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1854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393045-5602-4C7B-5E0D-2012D6861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12DA-C018-27FD-160B-67CDCBAE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big science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0B34-4B7F-2A82-4A12-20BA47D17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Crater scaling relationships – essential for surface chronology</a:t>
            </a:r>
          </a:p>
          <a:p>
            <a:pPr marL="0" indent="0">
              <a:buNone/>
            </a:pPr>
            <a:r>
              <a:rPr lang="en-US" dirty="0"/>
              <a:t>How does an S-type rubble pile respond to this higher energy impact?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Rubble subsurface properties – looking deeper than 1m</a:t>
            </a:r>
          </a:p>
          <a:p>
            <a:pPr marL="0" indent="0">
              <a:buNone/>
            </a:pPr>
            <a:r>
              <a:rPr lang="en-US" dirty="0"/>
              <a:t>Are there differences in the near-subsurface between S- and C-type asteroids?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Momentum enhancement via impact – Planetary Defense concerns</a:t>
            </a:r>
          </a:p>
          <a:p>
            <a:pPr marL="0" indent="0">
              <a:buNone/>
            </a:pPr>
            <a:r>
              <a:rPr lang="en-US" dirty="0"/>
              <a:t>Is the momentum enhancement the same for a simple cratering event (ACE) compared to a large, re-shaping event (DART)?</a:t>
            </a:r>
          </a:p>
          <a:p>
            <a:pPr lvl="1"/>
            <a:r>
              <a:rPr lang="en-US" dirty="0"/>
              <a:t>Does a large rubble pile (Apophis) respond the same way as a smaller satellite that likely formed in a different way (</a:t>
            </a:r>
            <a:r>
              <a:rPr lang="en-US" dirty="0" err="1"/>
              <a:t>Dimorphos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762D9-3BF8-1420-D6AE-19BBA2B8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54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BD1CC-76D3-9F7D-4702-4E8BFC3C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B87E69-E647-4510-3796-D5EC2EE35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1" y="1178767"/>
            <a:ext cx="8256326" cy="5658761"/>
          </a:xfrm>
        </p:spPr>
        <p:txBody>
          <a:bodyPr>
            <a:normAutofit/>
          </a:bodyPr>
          <a:lstStyle/>
          <a:p>
            <a:r>
              <a:rPr lang="en-US" dirty="0" err="1"/>
              <a:t>Measureable</a:t>
            </a:r>
            <a:r>
              <a:rPr lang="en-US" dirty="0"/>
              <a:t>* Delta-V ~0.01mm/s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65 kg impactor at 7km/s </a:t>
            </a:r>
            <a:r>
              <a:rPr lang="en-US" dirty="0"/>
              <a:t>produces 0.01mm/s (with no enhancement)</a:t>
            </a:r>
          </a:p>
          <a:p>
            <a:pPr lvl="2"/>
            <a:endParaRPr lang="en-US" dirty="0"/>
          </a:p>
          <a:p>
            <a:r>
              <a:rPr lang="en-US" dirty="0"/>
              <a:t>Observable crater (which is certain with the impact energy to produce Delta-V)</a:t>
            </a:r>
          </a:p>
          <a:p>
            <a:pPr lvl="1"/>
            <a:r>
              <a:rPr lang="en-US" dirty="0"/>
              <a:t>20-50m diameter crater, 3-7.5m deep</a:t>
            </a:r>
          </a:p>
          <a:p>
            <a:pPr lvl="2"/>
            <a:r>
              <a:rPr lang="en-US" dirty="0"/>
              <a:t>SCI (JAXA) was 14m and 2m deep</a:t>
            </a:r>
          </a:p>
          <a:p>
            <a:pPr lvl="2"/>
            <a:r>
              <a:rPr lang="en-US" dirty="0" err="1"/>
              <a:t>OREx</a:t>
            </a:r>
            <a:r>
              <a:rPr lang="en-US" dirty="0"/>
              <a:t> TAG event 8m and 70cm deep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1C96C-B808-4BBE-EBE7-FB88A298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A8268-8CBD-23F8-ACB4-8594F90D50B7}"/>
              </a:ext>
            </a:extLst>
          </p:cNvPr>
          <p:cNvSpPr txBox="1"/>
          <p:nvPr/>
        </p:nvSpPr>
        <p:spPr>
          <a:xfrm>
            <a:off x="2006220" y="7100580"/>
            <a:ext cx="46590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*see </a:t>
            </a:r>
            <a:r>
              <a:rPr lang="en-US" dirty="0" err="1"/>
              <a:t>Farnocchia</a:t>
            </a:r>
            <a:r>
              <a:rPr lang="en-US" dirty="0"/>
              <a:t> et al. 2021 Fig 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10CE54-4E8A-1091-E006-6972AA30C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52" y="-52612"/>
            <a:ext cx="5125611" cy="58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DA94E3-46D2-47D2-A007-1702C313DDCB}"/>
              </a:ext>
            </a:extLst>
          </p:cNvPr>
          <p:cNvSpPr txBox="1"/>
          <p:nvPr/>
        </p:nvSpPr>
        <p:spPr>
          <a:xfrm>
            <a:off x="9443829" y="5747687"/>
            <a:ext cx="51256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SCI artificial crater formed at NEA </a:t>
            </a:r>
            <a:r>
              <a:rPr lang="en-US" dirty="0" err="1"/>
              <a:t>Ryugu</a:t>
            </a:r>
            <a:r>
              <a:rPr lang="en-US" dirty="0"/>
              <a:t> as part of the Hayabusa2 mission. It used a 2kg impactor at 2km/s. See Arakawa et al. 2020.</a:t>
            </a:r>
          </a:p>
        </p:txBody>
      </p:sp>
    </p:spTree>
    <p:extLst>
      <p:ext uri="{BB962C8B-B14F-4D97-AF65-F5344CB8AC3E}">
        <p14:creationId xmlns:p14="http://schemas.microsoft.com/office/powerpoint/2010/main" val="418417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A4CF4-FAE9-9373-8DF7-18C26319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8C85-E363-CB94-4BCE-94C77077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windows and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1B37C4-577C-5D81-DDE2-24CC73966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10" y="1003717"/>
            <a:ext cx="13174979" cy="6539389"/>
          </a:xfrm>
        </p:spPr>
        <p:txBody>
          <a:bodyPr>
            <a:normAutofit/>
          </a:bodyPr>
          <a:lstStyle/>
          <a:p>
            <a:r>
              <a:rPr lang="en-US" dirty="0"/>
              <a:t>Advanced Space assisted in a first-order search for launch windows</a:t>
            </a:r>
          </a:p>
          <a:p>
            <a:pPr lvl="1"/>
            <a:r>
              <a:rPr lang="en-US" dirty="0"/>
              <a:t>Requirements:</a:t>
            </a:r>
          </a:p>
          <a:p>
            <a:pPr lvl="2"/>
            <a:r>
              <a:rPr lang="en-US" dirty="0"/>
              <a:t>Impact speed &gt; 5km/s</a:t>
            </a:r>
          </a:p>
          <a:p>
            <a:pPr lvl="2"/>
            <a:r>
              <a:rPr lang="en-US" dirty="0"/>
              <a:t>Impact date after November 2030 </a:t>
            </a:r>
          </a:p>
          <a:p>
            <a:pPr lvl="2"/>
            <a:r>
              <a:rPr lang="en-US" dirty="0"/>
              <a:t>Impact lighted side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Optimizations</a:t>
            </a:r>
          </a:p>
          <a:p>
            <a:pPr lvl="2"/>
            <a:r>
              <a:rPr lang="en-US" dirty="0"/>
              <a:t>Launch C</a:t>
            </a:r>
            <a:r>
              <a:rPr lang="en-US" baseline="-25000" dirty="0"/>
              <a:t>3</a:t>
            </a:r>
          </a:p>
          <a:p>
            <a:pPr lvl="2"/>
            <a:r>
              <a:rPr lang="en-US" dirty="0"/>
              <a:t>Launch date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19DE5-D357-ACE1-2E79-CE951560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BA502D5-534A-E36E-9765-F3ADEA6C1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45" y="1561591"/>
            <a:ext cx="5628844" cy="6655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76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74C23-41D8-A451-CF3B-AEC3D2AD3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4C4C-D8F1-525B-9142-5DAFCABF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windows and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7B636-A699-9FB8-C05A-7BEC2FA1B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10" y="1003717"/>
            <a:ext cx="7546135" cy="6539389"/>
          </a:xfrm>
        </p:spPr>
        <p:txBody>
          <a:bodyPr>
            <a:normAutofit/>
          </a:bodyPr>
          <a:lstStyle/>
          <a:p>
            <a:r>
              <a:rPr lang="en-US" dirty="0"/>
              <a:t>Two good epochs</a:t>
            </a:r>
          </a:p>
          <a:p>
            <a:pPr lvl="1"/>
            <a:r>
              <a:rPr lang="en-US" dirty="0"/>
              <a:t>Launch Feb-April 2030 – impact December 2030 at 6-7km/s</a:t>
            </a:r>
          </a:p>
          <a:p>
            <a:pPr lvl="2"/>
            <a:r>
              <a:rPr lang="en-US" dirty="0"/>
              <a:t>Only 2-6 km2/s2 launch energy required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Launch Oct 2029-March 2030 – impact Jun-July 2031 at 8-11km/s</a:t>
            </a:r>
          </a:p>
          <a:p>
            <a:pPr lvl="2"/>
            <a:r>
              <a:rPr lang="en-US" dirty="0"/>
              <a:t>5-15 km2/s2 launch energy required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BEFF5-426C-979D-9FF8-FF454F7F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34F61D2-060E-9863-2607-326135B42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45" y="1561591"/>
            <a:ext cx="5628844" cy="6655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onut 2">
            <a:extLst>
              <a:ext uri="{FF2B5EF4-FFF2-40B4-BE49-F238E27FC236}">
                <a16:creationId xmlns:a16="http://schemas.microsoft.com/office/drawing/2014/main" id="{B0C8860F-5A30-9991-1B60-EB6AABC365A2}"/>
              </a:ext>
            </a:extLst>
          </p:cNvPr>
          <p:cNvSpPr/>
          <p:nvPr/>
        </p:nvSpPr>
        <p:spPr>
          <a:xfrm>
            <a:off x="10781071" y="4778477"/>
            <a:ext cx="1047135" cy="619433"/>
          </a:xfrm>
          <a:prstGeom prst="donut">
            <a:avLst>
              <a:gd name="adj" fmla="val 10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1F0D15E5-4290-C44F-C3B7-F828BB1C9C55}"/>
              </a:ext>
            </a:extLst>
          </p:cNvPr>
          <p:cNvSpPr/>
          <p:nvPr/>
        </p:nvSpPr>
        <p:spPr>
          <a:xfrm>
            <a:off x="9218971" y="4778476"/>
            <a:ext cx="1047135" cy="619433"/>
          </a:xfrm>
          <a:prstGeom prst="donut">
            <a:avLst>
              <a:gd name="adj" fmla="val 10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BBE1DE54-7CFF-CA0F-5F9A-76CB6AF1E518}"/>
              </a:ext>
            </a:extLst>
          </p:cNvPr>
          <p:cNvSpPr/>
          <p:nvPr/>
        </p:nvSpPr>
        <p:spPr>
          <a:xfrm>
            <a:off x="12249764" y="4579782"/>
            <a:ext cx="1047135" cy="619433"/>
          </a:xfrm>
          <a:prstGeom prst="donut">
            <a:avLst>
              <a:gd name="adj" fmla="val 102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F6DB-D04C-45C3-3636-3F4E2ECE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Avenues for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6B15-B598-0D57-3758-18D54A053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Numerous further avenues remain for optimizing and lowering launch energy</a:t>
            </a:r>
          </a:p>
          <a:p>
            <a:pPr lvl="1"/>
            <a:r>
              <a:rPr lang="en-US" dirty="0"/>
              <a:t>Utilizing JANUS for an impactor </a:t>
            </a:r>
            <a:r>
              <a:rPr lang="en-US" i="1" dirty="0"/>
              <a:t>and</a:t>
            </a:r>
            <a:r>
              <a:rPr lang="en-US" dirty="0"/>
              <a:t> additional flyby observer</a:t>
            </a:r>
          </a:p>
          <a:p>
            <a:pPr lvl="2"/>
            <a:r>
              <a:rPr lang="en-US" dirty="0"/>
              <a:t>Similar launch windows and requirements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Resonant encounters for “practice” runs</a:t>
            </a:r>
          </a:p>
          <a:p>
            <a:pPr lvl="2"/>
            <a:r>
              <a:rPr lang="en-US" dirty="0"/>
              <a:t>Numerous 1:1 resonant encounters in 2029-2030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Launch April-19-2029 with C3=2.71 </a:t>
            </a:r>
          </a:p>
          <a:p>
            <a:pPr lvl="3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encounter June-9-2030 at 4.59km/s</a:t>
            </a:r>
          </a:p>
          <a:p>
            <a:pPr lvl="3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encounter August-6-2031</a:t>
            </a:r>
          </a:p>
          <a:p>
            <a:pPr lvl="3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encounter October-2-2032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B6A9B-420C-2CFD-F74A-35A13293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9A769-68C3-9AD5-947E-E75ED7215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379" y="1725332"/>
            <a:ext cx="5621470" cy="5621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FD47F-809C-10A1-155F-793294AF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Targeting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D54E-5D10-43A3-FC1E-979869FC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178767"/>
            <a:ext cx="8374379" cy="6168035"/>
          </a:xfrm>
        </p:spPr>
        <p:txBody>
          <a:bodyPr>
            <a:normAutofit fontScale="92500"/>
          </a:bodyPr>
          <a:lstStyle/>
          <a:p>
            <a:r>
              <a:rPr lang="en-US" dirty="0"/>
              <a:t>The extreme precision of the Apophis ephemerides is highly advantageous</a:t>
            </a:r>
          </a:p>
          <a:p>
            <a:endParaRPr lang="en-US" dirty="0"/>
          </a:p>
          <a:p>
            <a:r>
              <a:rPr lang="en-US" dirty="0"/>
              <a:t>Modeling Trajectory Course Maneuvers (TCM)</a:t>
            </a:r>
          </a:p>
          <a:p>
            <a:pPr lvl="1"/>
            <a:r>
              <a:rPr lang="en-US" dirty="0"/>
              <a:t>TCMs at 30,15,10, 5 days out and then a variable test for final TCM 1-24hrs </a:t>
            </a:r>
          </a:p>
          <a:p>
            <a:pPr lvl="1"/>
            <a:r>
              <a:rPr lang="en-US" dirty="0"/>
              <a:t>Repeated for various navigation errors and final TCM timing</a:t>
            </a:r>
          </a:p>
          <a:p>
            <a:pPr lvl="1"/>
            <a:r>
              <a:rPr lang="en-US" dirty="0"/>
              <a:t>Finds that for final TCM at 20hrs, navigation and velocity uncertainty 10cm and 10cm/s  achieve impact 99%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9CDAA-1685-C8D2-D4AF-4E31EB15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FA34-BF1B-5052-45A5-D62B83D53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C0D95B-1CAF-6437-F760-B8BD8754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 is not at odds with precursor</a:t>
            </a:r>
            <a:r>
              <a:rPr lang="en-US" i="1" dirty="0"/>
              <a:t> </a:t>
            </a:r>
            <a:r>
              <a:rPr lang="en-US" dirty="0"/>
              <a:t>mission concepts – this has different, but overlapping, science and Planetary Defense goals</a:t>
            </a:r>
          </a:p>
          <a:p>
            <a:pPr lvl="1"/>
            <a:r>
              <a:rPr lang="en-US" dirty="0"/>
              <a:t>And relies on/has synergy with APEX and RAMSES</a:t>
            </a:r>
          </a:p>
          <a:p>
            <a:endParaRPr lang="en-US" dirty="0"/>
          </a:p>
          <a:p>
            <a:r>
              <a:rPr lang="en-US" dirty="0"/>
              <a:t>ACE offers a long runway for development and launch!</a:t>
            </a:r>
          </a:p>
          <a:p>
            <a:pPr lvl="1"/>
            <a:r>
              <a:rPr lang="en-US" dirty="0"/>
              <a:t>launch opportunities in 2030</a:t>
            </a:r>
          </a:p>
          <a:p>
            <a:endParaRPr lang="en-US" dirty="0"/>
          </a:p>
          <a:p>
            <a:r>
              <a:rPr lang="en-US" dirty="0"/>
              <a:t>ACE could significantly advance cratering science and the understanding of momentum enhancement in a small and affordable mission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569E6-6C18-2402-04CE-02E3C603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3B6F-873D-3DAE-7A76-BD007D95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Chronology &amp; surface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A618A-4E9D-D553-2DAB-2E209BCF1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178768"/>
            <a:ext cx="13174979" cy="16338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crater populations to estimate surface ages requires</a:t>
            </a:r>
          </a:p>
          <a:p>
            <a:pPr lvl="1"/>
            <a:r>
              <a:rPr lang="en-US" dirty="0"/>
              <a:t>Impact flux (how many things of different sizes will hit a surface)</a:t>
            </a:r>
          </a:p>
          <a:p>
            <a:pPr lvl="1"/>
            <a:r>
              <a:rPr lang="en-US" dirty="0"/>
              <a:t>Crater scaling (how big a crater each impactor will make)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9191B-21C0-EA35-CD73-8EF5F7B2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8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3B6F-873D-3DAE-7A76-BD007D95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Chronology &amp; surface 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A618A-4E9D-D553-2DAB-2E209BCF1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crater populations to estimate surface ages requires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Impact flux (how many things of different sizes will hit a surface)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Crater scaling (how big a crater each impactor will make)</a:t>
            </a:r>
          </a:p>
          <a:p>
            <a:pPr lvl="1"/>
            <a:endParaRPr lang="en-US" dirty="0"/>
          </a:p>
          <a:p>
            <a:r>
              <a:rPr lang="en-US" dirty="0"/>
              <a:t>Particularly critical for km-sized rubble piles</a:t>
            </a:r>
          </a:p>
          <a:p>
            <a:pPr lvl="1"/>
            <a:r>
              <a:rPr lang="en-US" dirty="0"/>
              <a:t>For example: “Strength” based crater scaling predicts 100-1000Myr age of Bennu.</a:t>
            </a:r>
          </a:p>
          <a:p>
            <a:pPr lvl="1"/>
            <a:r>
              <a:rPr lang="en-US" dirty="0"/>
              <a:t>“Gravity” based crater scaling predicts &lt;65Myr age.</a:t>
            </a:r>
          </a:p>
          <a:p>
            <a:pPr lvl="1"/>
            <a:r>
              <a:rPr lang="en-US" dirty="0"/>
              <a:t>“Armoring” due to surface boulders larger than impactors can alter things</a:t>
            </a:r>
          </a:p>
          <a:p>
            <a:pPr lvl="1"/>
            <a:endParaRPr lang="en-US" dirty="0"/>
          </a:p>
          <a:p>
            <a:r>
              <a:rPr lang="en-US" dirty="0"/>
              <a:t>SCI artificial impactor provides an anchor point at relatively small crater sizes</a:t>
            </a:r>
          </a:p>
          <a:p>
            <a:pPr lvl="1"/>
            <a:r>
              <a:rPr lang="en-US" u="sng" dirty="0"/>
              <a:t>Here, we increase by nearly an order of magnitude in size and depth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9191B-21C0-EA35-CD73-8EF5F7B2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BA51-4BD8-B60E-98A1-299CFBF4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Apophis – rubble pile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96379-E21D-2B2F-82C1-EA6B1790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Apophis is likely a “typical” rubble pile asteroid, reaccumulated from debris following the catastrophic disruption of a larger body in the Main Belt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07F1C-6973-9D28-79F9-DD8D50B5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CB436-5122-CF7D-546B-7C7C0E161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48" y="4114800"/>
            <a:ext cx="13920058" cy="2361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36EF3-3961-962D-DFC5-2157ACA7368D}"/>
              </a:ext>
            </a:extLst>
          </p:cNvPr>
          <p:cNvSpPr txBox="1"/>
          <p:nvPr/>
        </p:nvSpPr>
        <p:spPr>
          <a:xfrm>
            <a:off x="10222607" y="6418893"/>
            <a:ext cx="40160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Michel and Richardson 2013</a:t>
            </a:r>
          </a:p>
        </p:txBody>
      </p:sp>
    </p:spTree>
    <p:extLst>
      <p:ext uri="{BB962C8B-B14F-4D97-AF65-F5344CB8AC3E}">
        <p14:creationId xmlns:p14="http://schemas.microsoft.com/office/powerpoint/2010/main" val="266539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3AC112-8091-E179-5584-869BDF92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- up front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72756-7A0C-C372-9AC8-0AECCB70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presence of OSIRIS-APEX means that Apophis will be among the best studied asteroids</a:t>
            </a:r>
          </a:p>
          <a:p>
            <a:pPr lvl="1"/>
            <a:r>
              <a:rPr lang="en-US" dirty="0"/>
              <a:t>Its mass will be known to great precision</a:t>
            </a:r>
          </a:p>
          <a:p>
            <a:pPr lvl="1"/>
            <a:r>
              <a:rPr lang="en-US" dirty="0"/>
              <a:t>A highly capable spacecraft will be present as an observer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34FA4-7EF0-B309-91D5-B60D7987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BA51-4BD8-B60E-98A1-299CFBF4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Apophis – rubble pile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96379-E21D-2B2F-82C1-EA6B17902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Apophis is likely a “typical” rubble pile asteroid, reaccumulated from debris following the catastrophic disruption of a larger body in the Main Belt</a:t>
            </a:r>
          </a:p>
          <a:p>
            <a:endParaRPr lang="en-US" dirty="0"/>
          </a:p>
          <a:p>
            <a:r>
              <a:rPr lang="en-US" dirty="0"/>
              <a:t>Many questions exist regarding the inside of rubble piles with implications for planetary defense and asteroid science in general</a:t>
            </a:r>
          </a:p>
          <a:p>
            <a:pPr lvl="1"/>
            <a:r>
              <a:rPr lang="en-US" dirty="0"/>
              <a:t>Stratification or layering of small particles at the near-surface</a:t>
            </a:r>
          </a:p>
          <a:p>
            <a:pPr lvl="1"/>
            <a:r>
              <a:rPr lang="en-US" dirty="0"/>
              <a:t>Internal density/porosity gradients</a:t>
            </a:r>
          </a:p>
          <a:p>
            <a:pPr lvl="1"/>
            <a:r>
              <a:rPr lang="en-US" dirty="0"/>
              <a:t>Existence and numbers of large, substantial,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07F1C-6973-9D28-79F9-DD8D50B5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82E1-A630-EE5C-AB7A-C3A12819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deeply have we explored rubble piles?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80DA-AB15-6B89-46D9-DB953051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2" y="1178767"/>
            <a:ext cx="9157078" cy="34626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Answer: about a meter (</a:t>
            </a:r>
            <a:r>
              <a:rPr lang="en-US" b="1" dirty="0"/>
              <a:t>into C-types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Small Carry-on Impactor (Hyb2) with a deployable camera observing</a:t>
            </a:r>
          </a:p>
          <a:p>
            <a:pPr lvl="2"/>
            <a:r>
              <a:rPr lang="en-US" dirty="0"/>
              <a:t>~14m diameter crater</a:t>
            </a:r>
          </a:p>
          <a:p>
            <a:pPr lvl="1"/>
            <a:r>
              <a:rPr lang="en-US" dirty="0"/>
              <a:t>TAG event for OSIRIS-</a:t>
            </a:r>
            <a:r>
              <a:rPr lang="en-US" dirty="0" err="1"/>
              <a:t>REx</a:t>
            </a:r>
            <a:r>
              <a:rPr lang="en-US" dirty="0"/>
              <a:t> released high-pressure gas into Bennu’s subsurface</a:t>
            </a:r>
          </a:p>
          <a:p>
            <a:pPr lvl="2"/>
            <a:r>
              <a:rPr lang="en-US" dirty="0"/>
              <a:t>~10m diameter crater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D0D17-B02E-E72E-0A59-F47E4860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CE031C-C924-45F8-5400-2A133D07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072" y="1072530"/>
            <a:ext cx="3912891" cy="442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75F904-A096-4A26-7D10-EF6896F00E1E}"/>
              </a:ext>
            </a:extLst>
          </p:cNvPr>
          <p:cNvSpPr txBox="1"/>
          <p:nvPr/>
        </p:nvSpPr>
        <p:spPr>
          <a:xfrm>
            <a:off x="10699845" y="5564597"/>
            <a:ext cx="405698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SCI artificial crater formed at NEA </a:t>
            </a:r>
            <a:r>
              <a:rPr lang="en-US" sz="2200" dirty="0" err="1"/>
              <a:t>Ryugu</a:t>
            </a:r>
            <a:r>
              <a:rPr lang="en-US" sz="2200" dirty="0"/>
              <a:t> as part of the Hayabusa2 mission. It used a 2kg impactor at 2km/s. See Arakawa et al. 2020.</a:t>
            </a:r>
          </a:p>
        </p:txBody>
      </p:sp>
    </p:spTree>
    <p:extLst>
      <p:ext uri="{BB962C8B-B14F-4D97-AF65-F5344CB8AC3E}">
        <p14:creationId xmlns:p14="http://schemas.microsoft.com/office/powerpoint/2010/main" val="4143981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82E1-A630-EE5C-AB7A-C3A12819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deeply have we explored rubble piles?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80DA-AB15-6B89-46D9-DB953051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2" y="1178767"/>
            <a:ext cx="9157078" cy="636433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Answer: about a meter (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into C-types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Carry-on Impactor (Hyb2) with a deployable camera observing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~14m diameter crater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TAG event for OSIRIS-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REx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released high-pressure gas into Bennu’s subsurface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~10m diameter crater</a:t>
            </a:r>
          </a:p>
          <a:p>
            <a:pPr lvl="1"/>
            <a:endParaRPr lang="en-US" dirty="0"/>
          </a:p>
          <a:p>
            <a:r>
              <a:rPr lang="en-US" dirty="0"/>
              <a:t>Near-subsurface (~1m) is super weak, and likely much more porous than the bulk body.</a:t>
            </a:r>
          </a:p>
          <a:p>
            <a:endParaRPr lang="en-US" dirty="0"/>
          </a:p>
          <a:p>
            <a:r>
              <a:rPr lang="en-US" dirty="0"/>
              <a:t>Both asteroids have suggestions of increasing strength with depth </a:t>
            </a:r>
            <a:r>
              <a:rPr lang="en-US" sz="2400" dirty="0"/>
              <a:t>(Arakawa+2020, Daly+2022, Bierhaus+2022)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D0D17-B02E-E72E-0A59-F47E4860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22</a:t>
            </a:fld>
            <a:endParaRPr lang="en-US"/>
          </a:p>
        </p:txBody>
      </p:sp>
      <p:pic>
        <p:nvPicPr>
          <p:cNvPr id="6" name="Content Placeholder 14">
            <a:extLst>
              <a:ext uri="{FF2B5EF4-FFF2-40B4-BE49-F238E27FC236}">
                <a16:creationId xmlns:a16="http://schemas.microsoft.com/office/drawing/2014/main" id="{BCC88352-FE51-2420-F9C7-F0F8CA69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142" y="1018571"/>
            <a:ext cx="4544298" cy="4314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7AE6BE-6EA1-72E4-F5C6-CB11D3FCA13F}"/>
              </a:ext>
            </a:extLst>
          </p:cNvPr>
          <p:cNvSpPr txBox="1"/>
          <p:nvPr/>
        </p:nvSpPr>
        <p:spPr>
          <a:xfrm>
            <a:off x="10889458" y="5333491"/>
            <a:ext cx="367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Walsh et al. 2022; </a:t>
            </a:r>
            <a:r>
              <a:rPr lang="en-US" sz="1800" dirty="0" err="1"/>
              <a:t>Ballouz</a:t>
            </a:r>
            <a:r>
              <a:rPr lang="en-US" sz="18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361809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82E1-A630-EE5C-AB7A-C3A12819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deeply have we explored rubble piles?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80DA-AB15-6B89-46D9-DB953051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2" y="1083231"/>
            <a:ext cx="9157078" cy="567240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Answer: about a meter (into C-types)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Small Carry-on Impactor (Hyb2) with a deployable camera observing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~14m diameter crater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TAG event for OSIRIS-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REx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released high-pressure gas into Bennu’s subsurface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~10m diameter crater</a:t>
            </a:r>
          </a:p>
          <a:p>
            <a:pPr lvl="2"/>
            <a:endParaRPr lang="en-US" dirty="0"/>
          </a:p>
          <a:p>
            <a:pPr marL="543370" indent="-457200"/>
            <a:r>
              <a:rPr lang="en-US" dirty="0"/>
              <a:t>Re-shaped </a:t>
            </a:r>
            <a:r>
              <a:rPr lang="en-US" dirty="0" err="1"/>
              <a:t>Dimorphos</a:t>
            </a:r>
            <a:r>
              <a:rPr lang="en-US" dirty="0"/>
              <a:t> (</a:t>
            </a:r>
            <a:r>
              <a:rPr lang="en-US" b="1" dirty="0"/>
              <a:t>S-type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DART impact likely changed the global shape of </a:t>
            </a:r>
            <a:r>
              <a:rPr lang="en-US" dirty="0" err="1"/>
              <a:t>Dimorphos</a:t>
            </a:r>
            <a:r>
              <a:rPr lang="en-US" dirty="0"/>
              <a:t>! Hera will see…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D0D17-B02E-E72E-0A59-F47E4860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E19F7-C20D-6137-B62A-C80D69EE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899" y="1039090"/>
            <a:ext cx="4379064" cy="5069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45C1D7-9724-3EB2-D9B6-C7AF50E041BA}"/>
              </a:ext>
            </a:extLst>
          </p:cNvPr>
          <p:cNvSpPr txBox="1"/>
          <p:nvPr/>
        </p:nvSpPr>
        <p:spPr>
          <a:xfrm>
            <a:off x="10069899" y="6096556"/>
            <a:ext cx="4379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Raducan+2024 find that DART likely re-shaped </a:t>
            </a:r>
            <a:r>
              <a:rPr lang="en-US" sz="2200" dirty="0" err="1"/>
              <a:t>Dimoprhos</a:t>
            </a:r>
            <a:r>
              <a:rPr lang="en-US" sz="2200" dirty="0"/>
              <a:t>, agreeing with </a:t>
            </a:r>
            <a:r>
              <a:rPr lang="en-US" sz="2200" dirty="0" err="1"/>
              <a:t>lightcurve</a:t>
            </a:r>
            <a:r>
              <a:rPr lang="en-US" sz="2200" dirty="0"/>
              <a:t> observations </a:t>
            </a:r>
          </a:p>
        </p:txBody>
      </p:sp>
    </p:spTree>
    <p:extLst>
      <p:ext uri="{BB962C8B-B14F-4D97-AF65-F5344CB8AC3E}">
        <p14:creationId xmlns:p14="http://schemas.microsoft.com/office/powerpoint/2010/main" val="3814280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13BB-7D68-67AC-63D8-7B75AA86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Deflection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CD2B-30D1-EE12-1949-6C7FF40A6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OSIRIS-APEX is planning to measure the mass of Apophis to 1%</a:t>
            </a:r>
          </a:p>
          <a:p>
            <a:endParaRPr lang="en-US" dirty="0"/>
          </a:p>
          <a:p>
            <a:r>
              <a:rPr lang="en-US" dirty="0"/>
              <a:t>It also has the capability to detect change in velocity below 0.01mm/s</a:t>
            </a:r>
          </a:p>
          <a:p>
            <a:pPr lvl="1"/>
            <a:r>
              <a:rPr lang="en-US" dirty="0"/>
              <a:t>(0.004mm/s 1-sigma; </a:t>
            </a:r>
            <a:r>
              <a:rPr lang="en-US" dirty="0" err="1"/>
              <a:t>Farnocchia</a:t>
            </a:r>
            <a:r>
              <a:rPr lang="en-US" dirty="0"/>
              <a:t> et al. 2021)</a:t>
            </a:r>
          </a:p>
          <a:p>
            <a:endParaRPr lang="en-US" dirty="0"/>
          </a:p>
          <a:p>
            <a:r>
              <a:rPr lang="en-US" dirty="0"/>
              <a:t>This will be a cratering impact and not a re-shaping impact</a:t>
            </a:r>
          </a:p>
          <a:p>
            <a:pPr lvl="1"/>
            <a:r>
              <a:rPr lang="en-US" dirty="0"/>
              <a:t>Crater on order 50m.</a:t>
            </a:r>
          </a:p>
          <a:p>
            <a:pPr lvl="1"/>
            <a:endParaRPr lang="en-US" dirty="0"/>
          </a:p>
          <a:p>
            <a:r>
              <a:rPr lang="en-US" u="sng" dirty="0"/>
              <a:t>Combined this is a very precise deflection experiment with before/after study of the target by a very capable observer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A553D-DAA3-6401-91A0-E40351EB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5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3AC112-8091-E179-5584-869BDF92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- up front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A72756-7A0C-C372-9AC8-0AECCB70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presence of OSIRIS-APEX means that Apophis will be among the best studied asteroids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Its mass will be known to great precision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highly capable spacecraft will be present as an observer</a:t>
            </a:r>
          </a:p>
          <a:p>
            <a:pPr lvl="1"/>
            <a:endParaRPr lang="en-US" dirty="0"/>
          </a:p>
          <a:p>
            <a:r>
              <a:rPr lang="en-US" dirty="0"/>
              <a:t>An Apophis Cratering Experiment (ACE), launching in late 2029 or 2030 could achieve:</a:t>
            </a:r>
          </a:p>
          <a:p>
            <a:pPr lvl="1"/>
            <a:r>
              <a:rPr lang="en-US" dirty="0"/>
              <a:t>Large cratering experiment observed by an excellent observer (APEX)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Excellent momentum enhancement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34FA4-7EF0-B309-91D5-B60D7987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BAABC-4410-4E5B-8D22-EA7F226F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CBD3-0039-09B2-FC3C-81627D8E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DART – here is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76E0-4C95-C392-ACD8-74313924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178767"/>
            <a:ext cx="13174979" cy="15072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are impacting a larger target – a rubble pile.</a:t>
            </a:r>
          </a:p>
          <a:p>
            <a:pPr lvl="1"/>
            <a:r>
              <a:rPr lang="en-US" dirty="0"/>
              <a:t>We are not hitting a satellite of a larger asteroid (its still uncertain how the satellites form and their structure relative to their primary)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8AF0F-ED96-2329-3B3C-A6D48336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7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374D1-AA34-40E9-16E9-69B79075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2C5D-29DB-27C1-86FC-7B61F7F8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DART – here is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2EFA-25AA-DC79-9A40-612A5A48E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178767"/>
            <a:ext cx="13174979" cy="30846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are impacting a larger target – a rubble pile.</a:t>
            </a:r>
          </a:p>
          <a:p>
            <a:pPr lvl="1"/>
            <a:r>
              <a:rPr lang="en-US" dirty="0"/>
              <a:t>We are not hitting a satellite of a larger asteroid (its still uncertain how the satellites form and their structure relative to their primary)</a:t>
            </a:r>
          </a:p>
          <a:p>
            <a:pPr lvl="1"/>
            <a:endParaRPr lang="en-US" dirty="0"/>
          </a:p>
          <a:p>
            <a:r>
              <a:rPr lang="en-US" dirty="0"/>
              <a:t>This is a cratering event.</a:t>
            </a:r>
          </a:p>
          <a:p>
            <a:pPr lvl="1"/>
            <a:r>
              <a:rPr lang="en-US" dirty="0"/>
              <a:t>DART likely re-shaped </a:t>
            </a:r>
            <a:r>
              <a:rPr lang="en-US" dirty="0" err="1"/>
              <a:t>Dimorphos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FA2A3-243B-1AB3-D19B-2EC1528C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8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8F59B-ADC1-5AE4-742A-74D7DA695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CBB7-83C1-E820-1BFD-9CDBF32B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DART – here is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F711-ECFC-3B81-FF72-1FB1A97B3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1178767"/>
            <a:ext cx="13174979" cy="45476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are impacting a larger target – a rubble pile.</a:t>
            </a:r>
          </a:p>
          <a:p>
            <a:pPr lvl="1"/>
            <a:r>
              <a:rPr lang="en-US" dirty="0"/>
              <a:t>We are not hitting a satellite of a larger asteroid (its still uncertain how the satellites form and their structure relative to their primary)</a:t>
            </a:r>
          </a:p>
          <a:p>
            <a:pPr lvl="1"/>
            <a:endParaRPr lang="en-US" dirty="0"/>
          </a:p>
          <a:p>
            <a:r>
              <a:rPr lang="en-US" dirty="0"/>
              <a:t>This is a cratering event.</a:t>
            </a:r>
          </a:p>
          <a:p>
            <a:pPr lvl="1"/>
            <a:r>
              <a:rPr lang="en-US" dirty="0"/>
              <a:t>DART likely re-shaped </a:t>
            </a:r>
            <a:r>
              <a:rPr lang="en-US" dirty="0" err="1"/>
              <a:t>Dimorphos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experiment is designed to have very precise pre-impact mass and shape of the target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4753C-C93C-A64C-59D9-68E18C75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8079-7ED0-D3F9-F5BE-3B4C54B9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not DART – here is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35C33-2BC7-B0B5-F67F-2F805DCB3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are impacting a larger target – a rubble pile.</a:t>
            </a:r>
          </a:p>
          <a:p>
            <a:pPr lvl="1"/>
            <a:r>
              <a:rPr lang="en-US" dirty="0"/>
              <a:t>We are not hitting a satellite of a larger asteroid (its still uncertain how the satellites form and their structure relative to their primary)</a:t>
            </a:r>
          </a:p>
          <a:p>
            <a:pPr lvl="1"/>
            <a:endParaRPr lang="en-US" dirty="0"/>
          </a:p>
          <a:p>
            <a:r>
              <a:rPr lang="en-US" dirty="0"/>
              <a:t>This is a cratering event.</a:t>
            </a:r>
          </a:p>
          <a:p>
            <a:pPr lvl="1"/>
            <a:r>
              <a:rPr lang="en-US" dirty="0"/>
              <a:t>DART likely re-shaped </a:t>
            </a:r>
            <a:r>
              <a:rPr lang="en-US" dirty="0" err="1"/>
              <a:t>Dimorphos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experiment is designed to have very precise pre-impact mass and shape of the target</a:t>
            </a:r>
          </a:p>
          <a:p>
            <a:endParaRPr lang="en-US" dirty="0"/>
          </a:p>
          <a:p>
            <a:r>
              <a:rPr lang="en-US" dirty="0"/>
              <a:t>Because APEX and RAMSES are there already – we have great observers to study the crater, its evolution and at a lower cost than a dedicated </a:t>
            </a:r>
            <a:r>
              <a:rPr lang="en-US" dirty="0" err="1"/>
              <a:t>impact+observer</a:t>
            </a:r>
            <a:r>
              <a:rPr lang="en-US" dirty="0"/>
              <a:t> 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12D57-3E36-F58A-388D-E86E6892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1E8E-B68B-B3DB-40E5-3A681830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will </a:t>
            </a:r>
            <a:r>
              <a:rPr lang="en-US" u="sng" dirty="0"/>
              <a:t>NOT</a:t>
            </a:r>
            <a:r>
              <a:rPr lang="en-US" dirty="0"/>
              <a:t> increase Apophis impact risk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93C1B3-C5D5-EC67-F072-DC667D24F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Apophis Specific Action Team Report tested this – almost exactly</a:t>
                </a:r>
              </a:p>
              <a:p>
                <a:pPr lvl="1"/>
                <a:r>
                  <a:rPr lang="en-US" dirty="0"/>
                  <a:t>For a time window of 5 years following Earth flyby</a:t>
                </a:r>
              </a:p>
              <a:p>
                <a:pPr lvl="1"/>
                <a:r>
                  <a:rPr lang="en-US" dirty="0"/>
                  <a:t>Impact imparting Delta-V between 7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m/s and 1cm/s</a:t>
                </a:r>
              </a:p>
              <a:p>
                <a:pPr lvl="1"/>
                <a:r>
                  <a:rPr lang="en-US" dirty="0"/>
                  <a:t>This was found to be </a:t>
                </a:r>
                <a:r>
                  <a:rPr lang="en-US" sz="4000" dirty="0"/>
                  <a:t>“</a:t>
                </a:r>
                <a:r>
                  <a:rPr lang="en-US" sz="4000" u="sng" dirty="0"/>
                  <a:t>Assuredly safe</a:t>
                </a:r>
                <a:r>
                  <a:rPr lang="en-US" sz="4000" dirty="0"/>
                  <a:t>”</a:t>
                </a:r>
              </a:p>
              <a:p>
                <a:pPr lvl="1"/>
                <a:endParaRPr lang="en-US" sz="4000" dirty="0"/>
              </a:p>
              <a:p>
                <a:r>
                  <a:rPr lang="en-US" dirty="0"/>
                  <a:t>We went further.  What is the theoretical maximum Delta-V that could be imparted before it simply destroys Apophis?</a:t>
                </a:r>
              </a:p>
              <a:p>
                <a:pPr lvl="1"/>
                <a:r>
                  <a:rPr lang="en-US" dirty="0"/>
                  <a:t>Somewhere around 6cm/s (3 orders of magnitude larger than ours)</a:t>
                </a:r>
              </a:p>
              <a:p>
                <a:pPr lvl="1"/>
                <a:r>
                  <a:rPr lang="en-US" dirty="0"/>
                  <a:t>Davide re-ran everything for this case and found no increase in impact probabilities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93C1B3-C5D5-EC67-F072-DC667D24F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7" t="-1027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787F1-2B01-E0D1-F43F-1CDC5A22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8A9E-6FCC-0975-0061-0B3FCE89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big science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E729-FE65-5F9F-F310-331C81B6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Crater scaling relationships – essential for surface chronology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Rubble pile subsurface properties – looking meters deep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Momentum enhancement via impact – Planetary Defense concerns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B3BFE-98BE-4B36-420A-87232183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2063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&amp; Bullets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121101</TotalTime>
  <Words>1727</Words>
  <Application>Microsoft Macintosh PowerPoint</Application>
  <PresentationFormat>Custom</PresentationFormat>
  <Paragraphs>219</Paragraphs>
  <Slides>24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Cambria Math</vt:lpstr>
      <vt:lpstr>Gill Sans MT</vt:lpstr>
      <vt:lpstr>Gill Sans Std</vt:lpstr>
      <vt:lpstr>Times New Roman</vt:lpstr>
      <vt:lpstr>Wingdings</vt:lpstr>
      <vt:lpstr>Title &amp; Bullets</vt:lpstr>
      <vt:lpstr>Apophis Cratering and Deflection Experiment</vt:lpstr>
      <vt:lpstr>Bottom line - up front</vt:lpstr>
      <vt:lpstr>Bottom line - up front</vt:lpstr>
      <vt:lpstr>This is not DART – here is why</vt:lpstr>
      <vt:lpstr>This is not DART – here is why</vt:lpstr>
      <vt:lpstr>This is not DART – here is why</vt:lpstr>
      <vt:lpstr>This is not DART – here is why</vt:lpstr>
      <vt:lpstr>This will NOT increase Apophis impact risk</vt:lpstr>
      <vt:lpstr>Three big science objectives</vt:lpstr>
      <vt:lpstr>Three big science objectives</vt:lpstr>
      <vt:lpstr>Requirements</vt:lpstr>
      <vt:lpstr>Launch windows and requirements</vt:lpstr>
      <vt:lpstr>Launch windows and requirements</vt:lpstr>
      <vt:lpstr>Avenues for optimizations</vt:lpstr>
      <vt:lpstr>Targeting uncertainty</vt:lpstr>
      <vt:lpstr>Conclusions</vt:lpstr>
      <vt:lpstr>Chronology &amp; surface ages</vt:lpstr>
      <vt:lpstr>Chronology &amp; surface ages</vt:lpstr>
      <vt:lpstr>Apophis – rubble pile</vt:lpstr>
      <vt:lpstr>Apophis – rubble pile</vt:lpstr>
      <vt:lpstr>How deeply have we explored rubble piles?</vt:lpstr>
      <vt:lpstr>How deeply have we explored rubble piles?</vt:lpstr>
      <vt:lpstr>How deeply have we explored rubble piles?</vt:lpstr>
      <vt:lpstr>Deflection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SwRI Corporate PPT Template v2</dc:title>
  <dc:creator>Frank Tapia, Jessica Vidal, Tim Martin</dc:creator>
  <cp:lastModifiedBy>Kevin Walsh</cp:lastModifiedBy>
  <cp:revision>126</cp:revision>
  <dcterms:created xsi:type="dcterms:W3CDTF">2014-10-07T20:34:53Z</dcterms:created>
  <dcterms:modified xsi:type="dcterms:W3CDTF">2025-04-28T19:26:21Z</dcterms:modified>
</cp:coreProperties>
</file>