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8" r:id="rId2"/>
    <p:sldMasterId id="2147483692" r:id="rId3"/>
    <p:sldMasterId id="2147483694" r:id="rId4"/>
    <p:sldMasterId id="2147483698" r:id="rId5"/>
    <p:sldMasterId id="2147483717" r:id="rId6"/>
    <p:sldMasterId id="2147483728" r:id="rId7"/>
    <p:sldMasterId id="2147483740" r:id="rId8"/>
  </p:sldMasterIdLst>
  <p:notesMasterIdLst>
    <p:notesMasterId r:id="rId28"/>
  </p:notesMasterIdLst>
  <p:sldIdLst>
    <p:sldId id="256" r:id="rId9"/>
    <p:sldId id="16173" r:id="rId10"/>
    <p:sldId id="278" r:id="rId11"/>
    <p:sldId id="259" r:id="rId12"/>
    <p:sldId id="2147481768" r:id="rId13"/>
    <p:sldId id="264" r:id="rId14"/>
    <p:sldId id="274" r:id="rId15"/>
    <p:sldId id="279" r:id="rId16"/>
    <p:sldId id="257" r:id="rId17"/>
    <p:sldId id="277" r:id="rId18"/>
    <p:sldId id="261" r:id="rId19"/>
    <p:sldId id="2147481773" r:id="rId20"/>
    <p:sldId id="2147481772" r:id="rId21"/>
    <p:sldId id="2147481771" r:id="rId22"/>
    <p:sldId id="2147375969" r:id="rId23"/>
    <p:sldId id="271" r:id="rId24"/>
    <p:sldId id="2147481774" r:id="rId25"/>
    <p:sldId id="272" r:id="rId26"/>
    <p:sldId id="273" r:id="rId27"/>
  </p:sldIdLst>
  <p:sldSz cx="12225338" cy="6858000"/>
  <p:notesSz cx="7023100" cy="93091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hFdtWIuLuxuD85pm84i8cNDHnx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AB4B8DC-CEE6-49C0-90C4-F519A21578F7}">
  <a:tblStyle styleId="{8AB4B8DC-CEE6-49C0-90C4-F519A21578F7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7E8"/>
          </a:solidFill>
        </a:fill>
      </a:tcStyle>
    </a:wholeTbl>
    <a:band1H>
      <a:tcTxStyle/>
      <a:tcStyle>
        <a:tcBdr/>
        <a:fill>
          <a:solidFill>
            <a:srgbClr val="CACCC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CCC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dk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dk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50"/>
    <p:restoredTop sz="94658"/>
  </p:normalViewPr>
  <p:slideViewPr>
    <p:cSldViewPr snapToGrid="0">
      <p:cViewPr varScale="1">
        <p:scale>
          <a:sx n="116" d="100"/>
          <a:sy n="116" d="100"/>
        </p:scale>
        <p:origin x="448" y="184"/>
      </p:cViewPr>
      <p:guideLst>
        <p:guide orient="horz" pos="2160"/>
        <p:guide pos="38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customschemas.google.com/relationships/presentationmetadata" Target="metadata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it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it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it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it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it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it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it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it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it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it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it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it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it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it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it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it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it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it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it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it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it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it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it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it-IT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14663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95738" y="0"/>
            <a:ext cx="3014662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54025" y="693738"/>
            <a:ext cx="617696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>
            <a:lvl1pPr marL="457200" marR="0" lvl="0" indent="-228600" algn="l" rtl="0">
              <a:spcBef>
                <a:spcPts val="481"/>
              </a:spcBef>
              <a:spcAft>
                <a:spcPts val="0"/>
              </a:spcAft>
              <a:buSzPts val="1400"/>
              <a:buNone/>
              <a:defRPr sz="16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81"/>
              </a:spcBef>
              <a:spcAft>
                <a:spcPts val="0"/>
              </a:spcAft>
              <a:buSzPts val="1400"/>
              <a:buNone/>
              <a:defRPr sz="16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81"/>
              </a:spcBef>
              <a:spcAft>
                <a:spcPts val="0"/>
              </a:spcAft>
              <a:buSzPts val="1400"/>
              <a:buNone/>
              <a:defRPr sz="16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481"/>
              </a:spcBef>
              <a:spcAft>
                <a:spcPts val="0"/>
              </a:spcAft>
              <a:buSzPts val="1400"/>
              <a:buNone/>
              <a:defRPr sz="16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481"/>
              </a:spcBef>
              <a:spcAft>
                <a:spcPts val="0"/>
              </a:spcAft>
              <a:buSzPts val="1400"/>
              <a:buNone/>
              <a:defRPr sz="16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70950"/>
            <a:ext cx="3014663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‹N°›</a:t>
            </a:fld>
            <a:endParaRPr sz="11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4025" y="693738"/>
            <a:ext cx="617696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21" name="Google Shape;321;p1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it-IT"/>
              <a:t>DO WE PUT NAMES ON THIS FIRST SLIDE OR NOT?</a:t>
            </a:r>
            <a:endParaRPr/>
          </a:p>
        </p:txBody>
      </p:sp>
      <p:sp>
        <p:nvSpPr>
          <p:cNvPr id="322" name="Google Shape;322;p1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4025" y="693738"/>
            <a:ext cx="617696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50" name="Google Shape;350;p4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THIS COULD BE EVENTUALLY THE FIRST SLIDE. 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r>
              <a:rPr lang="it-IT"/>
              <a:t>THIS COULD BE SUBSTITUTED BY THE FOLLOWING THREE OR ARE THEY TOO LONG?</a:t>
            </a:r>
            <a:endParaRPr/>
          </a:p>
        </p:txBody>
      </p:sp>
      <p:sp>
        <p:nvSpPr>
          <p:cNvPr id="351" name="Google Shape;351;p4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4025" y="693738"/>
            <a:ext cx="617696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90" name="Google Shape;390;p9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DO WE HAVE ANY DISCUSSION WITH THE LAST TWO SPACE AGENCIES?</a:t>
            </a:r>
            <a:endParaRPr/>
          </a:p>
        </p:txBody>
      </p:sp>
      <p:sp>
        <p:nvSpPr>
          <p:cNvPr id="391" name="Google Shape;391;p9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4025" y="693738"/>
            <a:ext cx="617696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79" name="Google Shape;379;p8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WHO SPEACK ABOUT THE MISSION PROFILE?</a:t>
            </a:r>
            <a:endParaRPr/>
          </a:p>
        </p:txBody>
      </p:sp>
      <p:sp>
        <p:nvSpPr>
          <p:cNvPr id="380" name="Google Shape;380;p8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4025" y="693738"/>
            <a:ext cx="617696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05" name="Google Shape;405;p10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603"/>
              <a:buFont typeface="Calibri"/>
              <a:buNone/>
            </a:pPr>
            <a:endParaRPr dirty="0"/>
          </a:p>
        </p:txBody>
      </p:sp>
      <p:sp>
        <p:nvSpPr>
          <p:cNvPr id="406" name="Google Shape;406;p10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4025" y="693738"/>
            <a:ext cx="617696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64" name="Google Shape;464;p16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6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4025" y="693738"/>
            <a:ext cx="617696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72" name="Google Shape;472;p17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7:notes"/>
          <p:cNvSpPr txBox="1">
            <a:spLocks noGrp="1"/>
          </p:cNvSpPr>
          <p:nvPr>
            <p:ph type="sldNum" idx="12"/>
          </p:nvPr>
        </p:nvSpPr>
        <p:spPr>
          <a:xfrm>
            <a:off x="3995738" y="8870950"/>
            <a:ext cx="3014662" cy="415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50" tIns="43075" rIns="86150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8:notes"/>
          <p:cNvSpPr txBox="1">
            <a:spLocks noGrp="1"/>
          </p:cNvSpPr>
          <p:nvPr>
            <p:ph type="body" idx="1"/>
          </p:nvPr>
        </p:nvSpPr>
        <p:spPr>
          <a:xfrm>
            <a:off x="904875" y="4435475"/>
            <a:ext cx="5200650" cy="4159250"/>
          </a:xfrm>
          <a:prstGeom prst="rect">
            <a:avLst/>
          </a:prstGeom>
        </p:spPr>
        <p:txBody>
          <a:bodyPr spcFirstLastPara="1" wrap="square" lIns="86150" tIns="43075" rIns="86150" bIns="43075" anchor="t" anchorCtr="0">
            <a:noAutofit/>
          </a:bodyPr>
          <a:lstStyle/>
          <a:p>
            <a:pPr marL="0" lvl="0" indent="0" algn="l" rtl="0">
              <a:spcBef>
                <a:spcPts val="481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4025" y="693738"/>
            <a:ext cx="6176963" cy="34655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image" Target="../media/image17.tiff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emf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image" Target="../media/image4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microsoft.com/office/2007/relationships/hdphoto" Target="../media/hdphoto1.wdp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image" Target="../media/image46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emf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19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image" Target="../media/image18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emf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47.jpe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64.png"/><Relationship Id="rId3" Type="http://schemas.openxmlformats.org/officeDocument/2006/relationships/image" Target="../media/image49.png"/><Relationship Id="rId21" Type="http://schemas.openxmlformats.org/officeDocument/2006/relationships/image" Target="../media/image60.png"/><Relationship Id="rId7" Type="http://schemas.openxmlformats.org/officeDocument/2006/relationships/image" Target="../media/image37.png"/><Relationship Id="rId12" Type="http://schemas.openxmlformats.org/officeDocument/2006/relationships/image" Target="../media/image26.png"/><Relationship Id="rId17" Type="http://schemas.openxmlformats.org/officeDocument/2006/relationships/image" Target="../media/image57.png"/><Relationship Id="rId25" Type="http://schemas.openxmlformats.org/officeDocument/2006/relationships/image" Target="../media/image63.png"/><Relationship Id="rId2" Type="http://schemas.openxmlformats.org/officeDocument/2006/relationships/image" Target="../media/image48.png"/><Relationship Id="rId16" Type="http://schemas.openxmlformats.org/officeDocument/2006/relationships/image" Target="../media/image56.png"/><Relationship Id="rId20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0.png"/><Relationship Id="rId11" Type="http://schemas.openxmlformats.org/officeDocument/2006/relationships/image" Target="../media/image52.png"/><Relationship Id="rId24" Type="http://schemas.openxmlformats.org/officeDocument/2006/relationships/image" Target="../media/image39.png"/><Relationship Id="rId5" Type="http://schemas.openxmlformats.org/officeDocument/2006/relationships/image" Target="../media/image51.png"/><Relationship Id="rId15" Type="http://schemas.openxmlformats.org/officeDocument/2006/relationships/image" Target="../media/image55.png"/><Relationship Id="rId23" Type="http://schemas.openxmlformats.org/officeDocument/2006/relationships/image" Target="../media/image62.png"/><Relationship Id="rId28" Type="http://schemas.openxmlformats.org/officeDocument/2006/relationships/image" Target="../media/image65.png"/><Relationship Id="rId10" Type="http://schemas.openxmlformats.org/officeDocument/2006/relationships/image" Target="../media/image25.png"/><Relationship Id="rId19" Type="http://schemas.openxmlformats.org/officeDocument/2006/relationships/image" Target="../media/image59.png"/><Relationship Id="rId4" Type="http://schemas.openxmlformats.org/officeDocument/2006/relationships/image" Target="../media/image50.png"/><Relationship Id="rId9" Type="http://schemas.openxmlformats.org/officeDocument/2006/relationships/image" Target="../media/image23.png"/><Relationship Id="rId14" Type="http://schemas.openxmlformats.org/officeDocument/2006/relationships/image" Target="../media/image54.png"/><Relationship Id="rId22" Type="http://schemas.openxmlformats.org/officeDocument/2006/relationships/image" Target="../media/image61.png"/><Relationship Id="rId27" Type="http://schemas.openxmlformats.org/officeDocument/2006/relationships/image" Target="../media/image42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6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1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0"/>
          <p:cNvSpPr/>
          <p:nvPr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" name="Google Shape;22;p20"/>
          <p:cNvSpPr txBox="1">
            <a:spLocks noGrp="1"/>
          </p:cNvSpPr>
          <p:nvPr>
            <p:ph type="subTitle" idx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119000"/>
              </a:lnSpc>
              <a:spcBef>
                <a:spcPts val="347"/>
              </a:spcBef>
              <a:spcAft>
                <a:spcPts val="0"/>
              </a:spcAft>
              <a:buSzPts val="1736"/>
              <a:buFont typeface="Verdana"/>
              <a:buNone/>
              <a:defRPr sz="1736"/>
            </a:lvl1pPr>
            <a:lvl2pPr lvl="1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lvl="6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lvl="7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lvl="8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ctrTitle"/>
          </p:nvPr>
        </p:nvSpPr>
        <p:spPr>
          <a:xfrm>
            <a:off x="147704" y="3351588"/>
            <a:ext cx="1180973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/>
          <p:nvPr/>
        </p:nvSpPr>
        <p:spPr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72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" name="Google Shape;25;p20"/>
          <p:cNvSpPr txBox="1"/>
          <p:nvPr/>
        </p:nvSpPr>
        <p:spPr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ESA UNCLASSIFIED – For ESA Official Use Only</a:t>
            </a:r>
            <a:endParaRPr sz="800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" name="Google Shape;26;p20"/>
          <p:cNvCxnSpPr/>
          <p:nvPr/>
        </p:nvCxnSpPr>
        <p:spPr>
          <a:xfrm>
            <a:off x="223200" y="4106871"/>
            <a:ext cx="11736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7" name="Google Shape;2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Google Shape;28;p20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9" name="Google Shape;2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42800" y="6584400"/>
            <a:ext cx="1641396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89" y="6454954"/>
            <a:ext cx="9956800" cy="40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1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1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1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1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1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8">
  <p:cSld name="DARK8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7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7"/>
          <p:cNvSpPr txBox="1">
            <a:spLocks noGrp="1"/>
          </p:cNvSpPr>
          <p:nvPr>
            <p:ph type="body" idx="1"/>
          </p:nvPr>
        </p:nvSpPr>
        <p:spPr>
          <a:xfrm>
            <a:off x="218859" y="1674000"/>
            <a:ext cx="5788800" cy="43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11276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6pPr>
            <a:lvl7pPr marL="3200400" lvl="6" indent="-311276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7pPr>
            <a:lvl8pPr marL="3657600" lvl="7" indent="-311277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8pPr>
            <a:lvl9pPr marL="4114800" lvl="8" indent="-311277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9pPr>
          </a:lstStyle>
          <a:p>
            <a:endParaRPr/>
          </a:p>
        </p:txBody>
      </p:sp>
      <p:sp>
        <p:nvSpPr>
          <p:cNvPr id="99" name="Google Shape;99;p37"/>
          <p:cNvSpPr txBox="1">
            <a:spLocks noGrp="1"/>
          </p:cNvSpPr>
          <p:nvPr>
            <p:ph type="body" idx="2"/>
          </p:nvPr>
        </p:nvSpPr>
        <p:spPr>
          <a:xfrm>
            <a:off x="6202800" y="1674000"/>
            <a:ext cx="5778000" cy="43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11276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6pPr>
            <a:lvl7pPr marL="3200400" lvl="6" indent="-311276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7pPr>
            <a:lvl8pPr marL="3657600" lvl="7" indent="-311277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8pPr>
            <a:lvl9pPr marL="4114800" lvl="8" indent="-311277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9pPr>
          </a:lstStyle>
          <a:p>
            <a:endParaRPr/>
          </a:p>
        </p:txBody>
      </p:sp>
      <p:cxnSp>
        <p:nvCxnSpPr>
          <p:cNvPr id="100" name="Google Shape;100;p37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COLOUR_BG1">
  <p:cSld name="DARK_COLOUR_BG1">
    <p:bg>
      <p:bgPr>
        <a:solidFill>
          <a:srgbClr val="335E6F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8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8"/>
          <p:cNvSpPr txBox="1">
            <a:spLocks noGrp="1"/>
          </p:cNvSpPr>
          <p:nvPr>
            <p:ph type="body" idx="1"/>
          </p:nvPr>
        </p:nvSpPr>
        <p:spPr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104" name="Google Shape;104;p38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COLOUR_BG2">
  <p:cSld name="DARK_COLOUR_BG2">
    <p:bg>
      <p:bgPr>
        <a:solidFill>
          <a:srgbClr val="8197A6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9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9"/>
          <p:cNvSpPr txBox="1">
            <a:spLocks noGrp="1"/>
          </p:cNvSpPr>
          <p:nvPr>
            <p:ph type="body" idx="1"/>
          </p:nvPr>
        </p:nvSpPr>
        <p:spPr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335E6F"/>
                </a:solidFill>
              </a:defRPr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335E6F"/>
                </a:solidFill>
              </a:defRPr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335E6F"/>
                </a:solidFill>
              </a:defRPr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335E6F"/>
                </a:solidFill>
              </a:defRPr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335E6F"/>
                </a:solidFill>
              </a:defRPr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108" name="Google Shape;108;p39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9" name="Google Shape;109;p39"/>
          <p:cNvSpPr txBox="1"/>
          <p:nvPr/>
        </p:nvSpPr>
        <p:spPr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lang="it-IT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COLOUR_BG3">
  <p:cSld name="DARK_COLOUR_BG3">
    <p:bg>
      <p:bgPr>
        <a:solidFill>
          <a:srgbClr val="008E7A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0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40"/>
          <p:cNvSpPr txBox="1">
            <a:spLocks noGrp="1"/>
          </p:cNvSpPr>
          <p:nvPr>
            <p:ph type="body" idx="1"/>
          </p:nvPr>
        </p:nvSpPr>
        <p:spPr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76C8AE"/>
                </a:solidFill>
              </a:defRPr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76C8AE"/>
                </a:solidFill>
              </a:defRPr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76C8AE"/>
                </a:solidFill>
              </a:defRPr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76C8AE"/>
                </a:solidFill>
              </a:defRPr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76C8AE"/>
                </a:solidFill>
              </a:defRPr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113" name="Google Shape;113;p40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COLOUR_BG4">
  <p:cSld name="DARK_COLOUR_BG4">
    <p:bg>
      <p:bgPr>
        <a:solidFill>
          <a:srgbClr val="960136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1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41"/>
          <p:cNvSpPr txBox="1">
            <a:spLocks noGrp="1"/>
          </p:cNvSpPr>
          <p:nvPr>
            <p:ph type="body" idx="1"/>
          </p:nvPr>
        </p:nvSpPr>
        <p:spPr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F1666A"/>
                </a:solidFill>
              </a:defRPr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F1666A"/>
                </a:solidFill>
              </a:defRPr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F1666A"/>
                </a:solidFill>
              </a:defRPr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F1666A"/>
                </a:solidFill>
              </a:defRPr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F1666A"/>
                </a:solidFill>
              </a:defRPr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117" name="Google Shape;117;p41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COLOUR_BG5">
  <p:cSld name="DARK_COLOUR_BG5">
    <p:bg>
      <p:bgPr>
        <a:solidFill>
          <a:srgbClr val="F47920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2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42"/>
          <p:cNvSpPr txBox="1">
            <a:spLocks noGrp="1"/>
          </p:cNvSpPr>
          <p:nvPr>
            <p:ph type="body" idx="1"/>
          </p:nvPr>
        </p:nvSpPr>
        <p:spPr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CC4E"/>
                </a:solidFill>
              </a:defRPr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CC4E"/>
                </a:solidFill>
              </a:defRPr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CC4E"/>
                </a:solidFill>
              </a:defRPr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CC4E"/>
                </a:solidFill>
              </a:defRPr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CC4E"/>
                </a:solidFill>
              </a:defRPr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121" name="Google Shape;121;p42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COLOUR_BG6">
  <p:cSld name="DARK_COLOUR_BG6">
    <p:bg>
      <p:bgPr>
        <a:solidFill>
          <a:srgbClr val="006196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3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3"/>
          <p:cNvSpPr txBox="1">
            <a:spLocks noGrp="1"/>
          </p:cNvSpPr>
          <p:nvPr>
            <p:ph type="body" idx="1"/>
          </p:nvPr>
        </p:nvSpPr>
        <p:spPr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9BDB"/>
                </a:solidFill>
              </a:defRPr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9BDB"/>
                </a:solidFill>
              </a:defRPr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9BDB"/>
                </a:solidFill>
              </a:defRPr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9BDB"/>
                </a:solidFill>
              </a:defRPr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9BDB"/>
                </a:solidFill>
              </a:defRPr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125" name="Google Shape;125;p43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CLOSING1">
  <p:cSld name="DARK_CLOSING1">
    <p:bg>
      <p:bgPr>
        <a:solidFill>
          <a:srgbClr val="003249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4"/>
          <p:cNvSpPr/>
          <p:nvPr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8" name="Google Shape;128;p44"/>
          <p:cNvSpPr/>
          <p:nvPr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72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9" name="Google Shape;129;p44"/>
          <p:cNvSpPr txBox="1"/>
          <p:nvPr/>
        </p:nvSpPr>
        <p:spPr>
          <a:xfrm>
            <a:off x="4699115" y="4524207"/>
            <a:ext cx="2820471" cy="314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150" tIns="33075" rIns="66150" bIns="33075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</a:pPr>
            <a:endParaRPr sz="1013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44"/>
          <p:cNvSpPr txBox="1">
            <a:spLocks noGrp="1"/>
          </p:cNvSpPr>
          <p:nvPr>
            <p:ph type="body" idx="1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9000"/>
              </a:lnSpc>
              <a:spcBef>
                <a:spcPts val="428"/>
              </a:spcBef>
              <a:spcAft>
                <a:spcPts val="0"/>
              </a:spcAft>
              <a:buSzPts val="2140"/>
              <a:buNone/>
              <a:defRPr sz="214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9000"/>
              </a:lnSpc>
              <a:spcBef>
                <a:spcPts val="289"/>
              </a:spcBef>
              <a:spcAft>
                <a:spcPts val="0"/>
              </a:spcAft>
              <a:buSzPts val="1447"/>
              <a:buNone/>
              <a:defRPr sz="1447" b="1"/>
            </a:lvl2pPr>
            <a:lvl3pPr marL="1371600" lvl="2" indent="-22860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None/>
              <a:defRPr sz="1302" b="1"/>
            </a:lvl3pPr>
            <a:lvl4pPr marL="1828800" lvl="3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4pPr>
            <a:lvl5pPr marL="2286000" lvl="4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5pPr>
            <a:lvl6pPr marL="2743200" lvl="5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6pPr>
            <a:lvl7pPr marL="3200400" lvl="6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7pPr>
            <a:lvl8pPr marL="3657600" lvl="7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8pPr>
            <a:lvl9pPr marL="4114800" lvl="8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9pPr>
          </a:lstStyle>
          <a:p>
            <a:endParaRPr/>
          </a:p>
        </p:txBody>
      </p:sp>
      <p:sp>
        <p:nvSpPr>
          <p:cNvPr id="131" name="Google Shape;131;p44"/>
          <p:cNvSpPr txBox="1"/>
          <p:nvPr/>
        </p:nvSpPr>
        <p:spPr>
          <a:xfrm>
            <a:off x="4699115" y="1740025"/>
            <a:ext cx="2827111" cy="261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150" tIns="33075" rIns="66150" bIns="330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96"/>
              <a:buFont typeface="Arial"/>
              <a:buNone/>
            </a:pPr>
            <a:r>
              <a:rPr lang="it-IT" sz="796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Produced by</a:t>
            </a:r>
            <a:endParaRPr sz="796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44"/>
          <p:cNvSpPr txBox="1">
            <a:spLocks noGrp="1"/>
          </p:cNvSpPr>
          <p:nvPr>
            <p:ph type="body" idx="2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9000"/>
              </a:lnSpc>
              <a:spcBef>
                <a:spcPts val="289"/>
              </a:spcBef>
              <a:spcAft>
                <a:spcPts val="0"/>
              </a:spcAft>
              <a:buSzPts val="1447"/>
              <a:buNone/>
              <a:defRPr sz="1447" b="1"/>
            </a:lvl2pPr>
            <a:lvl3pPr marL="1371600" lvl="2" indent="-22860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None/>
              <a:defRPr sz="1302" b="1"/>
            </a:lvl3pPr>
            <a:lvl4pPr marL="1828800" lvl="3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4pPr>
            <a:lvl5pPr marL="2286000" lvl="4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5pPr>
            <a:lvl6pPr marL="2743200" lvl="5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6pPr>
            <a:lvl7pPr marL="3200400" lvl="6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7pPr>
            <a:lvl8pPr marL="3657600" lvl="7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8pPr>
            <a:lvl9pPr marL="4114800" lvl="8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3">
  <p:cSld name="CLEAR3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4"/>
          <p:cNvSpPr txBox="1">
            <a:spLocks noGrp="1"/>
          </p:cNvSpPr>
          <p:nvPr>
            <p:ph type="body" idx="1"/>
          </p:nvPr>
        </p:nvSpPr>
        <p:spPr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146" name="Google Shape;146;p24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7" name="Google Shape;147;p24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1">
  <p:cSld name="COVER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8"/>
          <p:cNvSpPr/>
          <p:nvPr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119000"/>
              </a:lnSpc>
              <a:spcBef>
                <a:spcPts val="347"/>
              </a:spcBef>
              <a:spcAft>
                <a:spcPts val="0"/>
              </a:spcAft>
              <a:buSzPts val="1736"/>
              <a:buFont typeface="Verdana"/>
              <a:buNone/>
              <a:defRPr sz="1736"/>
            </a:lvl1pPr>
            <a:lvl2pPr lvl="1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lvl="6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lvl="7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lvl="8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ctrTitle"/>
          </p:nvPr>
        </p:nvSpPr>
        <p:spPr>
          <a:xfrm>
            <a:off x="126000" y="3351588"/>
            <a:ext cx="118656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/>
          <p:nvPr/>
        </p:nvSpPr>
        <p:spPr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72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58" name="Google Shape;158;p28"/>
          <p:cNvCxnSpPr/>
          <p:nvPr/>
        </p:nvCxnSpPr>
        <p:spPr>
          <a:xfrm>
            <a:off x="222041" y="6422971"/>
            <a:ext cx="11768092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9" name="Google Shape;159;p28"/>
          <p:cNvCxnSpPr/>
          <p:nvPr/>
        </p:nvCxnSpPr>
        <p:spPr>
          <a:xfrm>
            <a:off x="223200" y="4106871"/>
            <a:ext cx="1176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0" name="Google Shape;160;p28"/>
          <p:cNvSpPr txBox="1"/>
          <p:nvPr/>
        </p:nvSpPr>
        <p:spPr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61" name="Google Shape;161;p28"/>
          <p:cNvSpPr txBox="1"/>
          <p:nvPr/>
        </p:nvSpPr>
        <p:spPr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62" name="Google Shape;162;p28"/>
          <p:cNvSpPr/>
          <p:nvPr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63" name="Google Shape;163;p28"/>
          <p:cNvSpPr txBox="1"/>
          <p:nvPr/>
        </p:nvSpPr>
        <p:spPr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ESA UNCLASSIFIED - For ESA Official Use Only</a:t>
            </a:r>
            <a:endParaRPr/>
          </a:p>
        </p:txBody>
      </p:sp>
      <p:sp>
        <p:nvSpPr>
          <p:cNvPr id="164" name="Google Shape;164;p28"/>
          <p:cNvSpPr txBox="1"/>
          <p:nvPr/>
        </p:nvSpPr>
        <p:spPr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lang="it-IT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5" name="Google Shape;16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42800" y="6584400"/>
            <a:ext cx="1641396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860" y="6465593"/>
            <a:ext cx="9956800" cy="40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1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1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1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1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1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1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1">
  <p:cSld name="DARK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29"/>
          <p:cNvSpPr/>
          <p:nvPr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" name="Google Shape;46;p29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body" idx="1"/>
          </p:nvPr>
        </p:nvSpPr>
        <p:spPr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48" name="Google Shape;48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29"/>
          <p:cNvSpPr txBox="1"/>
          <p:nvPr/>
        </p:nvSpPr>
        <p:spPr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1221273" marR="0" lvl="2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800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" name="Google Shape;50;p29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1" name="Google Shape;51;p29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2" name="Google Shape;52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42800" y="6584400"/>
            <a:ext cx="1638000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76" y="6452251"/>
            <a:ext cx="9956800" cy="40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LEAR1">
  <p:cSld name="1_CLEAR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5"/>
          <p:cNvSpPr/>
          <p:nvPr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72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0" name="Google Shape;170;p45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45"/>
          <p:cNvSpPr txBox="1">
            <a:spLocks noGrp="1"/>
          </p:cNvSpPr>
          <p:nvPr>
            <p:ph type="body" idx="1"/>
          </p:nvPr>
        </p:nvSpPr>
        <p:spPr>
          <a:xfrm>
            <a:off x="219600" y="882196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172" name="Google Shape;172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" name="Google Shape;173;p45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4">
  <p:cSld name="CLEAR4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6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324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6"/>
          <p:cNvSpPr txBox="1">
            <a:spLocks noGrp="1"/>
          </p:cNvSpPr>
          <p:nvPr>
            <p:ph type="body" idx="1"/>
          </p:nvPr>
        </p:nvSpPr>
        <p:spPr>
          <a:xfrm>
            <a:off x="218859" y="1673225"/>
            <a:ext cx="5804673" cy="4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11276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6pPr>
            <a:lvl7pPr marL="3200400" lvl="6" indent="-311276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7pPr>
            <a:lvl8pPr marL="3657600" lvl="7" indent="-311277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8pPr>
            <a:lvl9pPr marL="4114800" lvl="8" indent="-311277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9pPr>
          </a:lstStyle>
          <a:p>
            <a:endParaRPr/>
          </a:p>
        </p:txBody>
      </p:sp>
      <p:sp>
        <p:nvSpPr>
          <p:cNvPr id="177" name="Google Shape;177;p46"/>
          <p:cNvSpPr txBox="1">
            <a:spLocks noGrp="1"/>
          </p:cNvSpPr>
          <p:nvPr>
            <p:ph type="body" idx="2"/>
          </p:nvPr>
        </p:nvSpPr>
        <p:spPr>
          <a:xfrm>
            <a:off x="6227279" y="1673225"/>
            <a:ext cx="5762854" cy="4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11276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6pPr>
            <a:lvl7pPr marL="3200400" lvl="6" indent="-311276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7pPr>
            <a:lvl8pPr marL="3657600" lvl="7" indent="-311277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8pPr>
            <a:lvl9pPr marL="4114800" lvl="8" indent="-311277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Char char="–"/>
              <a:defRPr sz="1302"/>
            </a:lvl9pPr>
          </a:lstStyle>
          <a:p>
            <a:endParaRPr/>
          </a:p>
        </p:txBody>
      </p:sp>
      <p:cxnSp>
        <p:nvCxnSpPr>
          <p:cNvPr id="178" name="Google Shape;178;p46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9" name="Google Shape;179;p46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_COLOUR_BG1">
  <p:cSld name="CLEAR_COLOUR_BG1">
    <p:bg>
      <p:bgPr>
        <a:solidFill>
          <a:srgbClr val="E8E9E4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7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47"/>
          <p:cNvSpPr txBox="1">
            <a:spLocks noGrp="1"/>
          </p:cNvSpPr>
          <p:nvPr>
            <p:ph type="body" idx="1"/>
          </p:nvPr>
        </p:nvSpPr>
        <p:spPr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183" name="Google Shape;183;p47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4" name="Google Shape;184;p47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LEAR_COLOUR_BG2">
  <p:cSld name="1_CLEAR_COLOUR_BG2">
    <p:bg>
      <p:bgPr>
        <a:solidFill>
          <a:srgbClr val="76C8AE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8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48"/>
          <p:cNvSpPr txBox="1">
            <a:spLocks noGrp="1"/>
          </p:cNvSpPr>
          <p:nvPr>
            <p:ph type="body" idx="1"/>
          </p:nvPr>
        </p:nvSpPr>
        <p:spPr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6762"/>
                </a:solidFill>
              </a:defRPr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6762"/>
                </a:solidFill>
              </a:defRPr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6762"/>
                </a:solidFill>
              </a:defRPr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6762"/>
                </a:solidFill>
              </a:defRPr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06762"/>
                </a:solidFill>
              </a:defRPr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188" name="Google Shape;188;p48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9" name="Google Shape;189;p48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_COLOUR_BG3">
  <p:cSld name="CLEAR_COLOUR_BG3">
    <p:bg>
      <p:bgPr>
        <a:solidFill>
          <a:srgbClr val="F1666A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9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9"/>
          <p:cNvSpPr txBox="1">
            <a:spLocks noGrp="1"/>
          </p:cNvSpPr>
          <p:nvPr>
            <p:ph type="body" idx="1"/>
          </p:nvPr>
        </p:nvSpPr>
        <p:spPr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60136"/>
                </a:solidFill>
              </a:defRPr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60136"/>
                </a:solidFill>
              </a:defRPr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60136"/>
                </a:solidFill>
              </a:defRPr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60136"/>
                </a:solidFill>
              </a:defRPr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60136"/>
                </a:solidFill>
              </a:defRPr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193" name="Google Shape;193;p49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4" name="Google Shape;194;p49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_COLOUR_BG4">
  <p:cSld name="CLEAR_COLOUR_BG4">
    <p:bg>
      <p:bgPr>
        <a:solidFill>
          <a:srgbClr val="FFCC4E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0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0"/>
          <p:cNvSpPr txBox="1">
            <a:spLocks noGrp="1"/>
          </p:cNvSpPr>
          <p:nvPr>
            <p:ph type="body" idx="1"/>
          </p:nvPr>
        </p:nvSpPr>
        <p:spPr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A75534"/>
                </a:solidFill>
              </a:defRPr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A75534"/>
                </a:solidFill>
              </a:defRPr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A75534"/>
                </a:solidFill>
              </a:defRPr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A75534"/>
                </a:solidFill>
              </a:defRPr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A75534"/>
                </a:solidFill>
              </a:defRPr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198" name="Google Shape;198;p50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9" name="Google Shape;199;p50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R_COLOUR_BG5">
  <p:cSld name="CLEAR_COLOUR_BG5">
    <p:bg>
      <p:bgPr>
        <a:solidFill>
          <a:srgbClr val="6DCFF6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1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1"/>
          <p:cNvSpPr txBox="1">
            <a:spLocks noGrp="1"/>
          </p:cNvSpPr>
          <p:nvPr>
            <p:ph type="body" idx="1"/>
          </p:nvPr>
        </p:nvSpPr>
        <p:spPr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E3378"/>
                </a:solidFill>
              </a:defRPr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E3378"/>
                </a:solidFill>
              </a:defRPr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E3378"/>
                </a:solidFill>
              </a:defRPr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E3378"/>
                </a:solidFill>
              </a:defRPr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1E3378"/>
                </a:solidFill>
              </a:defRPr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203" name="Google Shape;203;p51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4" name="Google Shape;204;p51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_CLOSING1">
  <p:cSld name="DARK_CLOSING1">
    <p:bg>
      <p:bgPr>
        <a:solidFill>
          <a:srgbClr val="6DCFF6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2"/>
          <p:cNvSpPr/>
          <p:nvPr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7" name="Google Shape;207;p52"/>
          <p:cNvSpPr/>
          <p:nvPr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72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8" name="Google Shape;208;p52"/>
          <p:cNvSpPr txBox="1"/>
          <p:nvPr/>
        </p:nvSpPr>
        <p:spPr>
          <a:xfrm>
            <a:off x="4699115" y="4524207"/>
            <a:ext cx="2820471" cy="314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150" tIns="33075" rIns="66150" bIns="33075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</a:pPr>
            <a:endParaRPr sz="1013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52"/>
          <p:cNvSpPr txBox="1">
            <a:spLocks noGrp="1"/>
          </p:cNvSpPr>
          <p:nvPr>
            <p:ph type="body" idx="1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9000"/>
              </a:lnSpc>
              <a:spcBef>
                <a:spcPts val="428"/>
              </a:spcBef>
              <a:spcAft>
                <a:spcPts val="0"/>
              </a:spcAft>
              <a:buSzPts val="2140"/>
              <a:buNone/>
              <a:defRPr sz="2140" b="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9000"/>
              </a:lnSpc>
              <a:spcBef>
                <a:spcPts val="289"/>
              </a:spcBef>
              <a:spcAft>
                <a:spcPts val="0"/>
              </a:spcAft>
              <a:buSzPts val="1447"/>
              <a:buNone/>
              <a:defRPr sz="1447" b="1"/>
            </a:lvl2pPr>
            <a:lvl3pPr marL="1371600" lvl="2" indent="-22860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None/>
              <a:defRPr sz="1302" b="1"/>
            </a:lvl3pPr>
            <a:lvl4pPr marL="1828800" lvl="3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4pPr>
            <a:lvl5pPr marL="2286000" lvl="4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5pPr>
            <a:lvl6pPr marL="2743200" lvl="5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6pPr>
            <a:lvl7pPr marL="3200400" lvl="6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7pPr>
            <a:lvl8pPr marL="3657600" lvl="7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8pPr>
            <a:lvl9pPr marL="4114800" lvl="8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9pPr>
          </a:lstStyle>
          <a:p>
            <a:endParaRPr/>
          </a:p>
        </p:txBody>
      </p:sp>
      <p:sp>
        <p:nvSpPr>
          <p:cNvPr id="210" name="Google Shape;210;p52"/>
          <p:cNvSpPr txBox="1"/>
          <p:nvPr/>
        </p:nvSpPr>
        <p:spPr>
          <a:xfrm>
            <a:off x="4699115" y="1740025"/>
            <a:ext cx="2827111" cy="261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150" tIns="33075" rIns="66150" bIns="330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197A6"/>
              </a:buClr>
              <a:buSzPts val="796"/>
              <a:buFont typeface="Arial"/>
              <a:buNone/>
            </a:pPr>
            <a:r>
              <a:rPr lang="it-IT" sz="796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Produced by</a:t>
            </a:r>
            <a:endParaRPr sz="796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52"/>
          <p:cNvSpPr txBox="1">
            <a:spLocks noGrp="1"/>
          </p:cNvSpPr>
          <p:nvPr>
            <p:ph type="body" idx="2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 b="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9000"/>
              </a:lnSpc>
              <a:spcBef>
                <a:spcPts val="289"/>
              </a:spcBef>
              <a:spcAft>
                <a:spcPts val="0"/>
              </a:spcAft>
              <a:buSzPts val="1447"/>
              <a:buNone/>
              <a:defRPr sz="1447" b="1"/>
            </a:lvl2pPr>
            <a:lvl3pPr marL="1371600" lvl="2" indent="-228600" algn="l">
              <a:lnSpc>
                <a:spcPct val="119000"/>
              </a:lnSpc>
              <a:spcBef>
                <a:spcPts val="260"/>
              </a:spcBef>
              <a:spcAft>
                <a:spcPts val="0"/>
              </a:spcAft>
              <a:buSzPts val="1302"/>
              <a:buNone/>
              <a:defRPr sz="1302" b="1"/>
            </a:lvl3pPr>
            <a:lvl4pPr marL="1828800" lvl="3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4pPr>
            <a:lvl5pPr marL="2286000" lvl="4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5pPr>
            <a:lvl6pPr marL="2743200" lvl="5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6pPr>
            <a:lvl7pPr marL="3200400" lvl="6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7pPr>
            <a:lvl8pPr marL="3657600" lvl="7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8pPr>
            <a:lvl9pPr marL="4114800" lvl="8" indent="-228600" algn="l">
              <a:lnSpc>
                <a:spcPct val="119000"/>
              </a:lnSpc>
              <a:spcBef>
                <a:spcPts val="231"/>
              </a:spcBef>
              <a:spcAft>
                <a:spcPts val="0"/>
              </a:spcAft>
              <a:buSzPts val="1157"/>
              <a:buNone/>
              <a:defRPr sz="1157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solidFill>
          <a:srgbClr val="003249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64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66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66"/>
          <p:cNvSpPr txBox="1">
            <a:spLocks noGrp="1"/>
          </p:cNvSpPr>
          <p:nvPr>
            <p:ph type="body" idx="1"/>
          </p:nvPr>
        </p:nvSpPr>
        <p:spPr>
          <a:xfrm>
            <a:off x="218262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318" name="Google Shape;318;p66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2">
  <p:cSld name="DARK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30"/>
          <p:cNvSpPr/>
          <p:nvPr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7" name="Google Shape;57;p30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8" name="Google Shape;58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30"/>
          <p:cNvSpPr txBox="1">
            <a:spLocks noGrp="1"/>
          </p:cNvSpPr>
          <p:nvPr>
            <p:ph type="body" idx="1"/>
          </p:nvPr>
        </p:nvSpPr>
        <p:spPr>
          <a:xfrm>
            <a:off x="219600" y="882000"/>
            <a:ext cx="11795828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/>
          <p:nvPr/>
        </p:nvSpPr>
        <p:spPr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1221273" marR="0" lvl="2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800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" name="Google Shape;61;p30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30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3" name="Google Shape;63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42800" y="6584400"/>
            <a:ext cx="1638000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473" y="6449087"/>
            <a:ext cx="9956800" cy="40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0" name="Rectangle 4">
            <a:extLst>
              <a:ext uri="{FF2B5EF4-FFF2-40B4-BE49-F238E27FC236}">
                <a16:creationId xmlns:a16="http://schemas.microsoft.com/office/drawing/2014/main" id="{13708B2C-83C9-4876-96B1-1CC09F31A16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93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8"/>
            <a:ext cx="10627380" cy="38087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2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5" y="3352422"/>
            <a:ext cx="11809731" cy="706219"/>
          </a:xfrm>
          <a:prstGeom prst="rect">
            <a:avLst/>
          </a:prstGeom>
        </p:spPr>
        <p:txBody>
          <a:bodyPr/>
          <a:lstStyle>
            <a:lvl1pPr>
              <a:defRPr sz="3989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7"/>
            <a:ext cx="6706956" cy="21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69" noProof="0" dirty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3250"/>
            <a:ext cx="6706956" cy="21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7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  <a:endParaRPr lang="en-GB" sz="797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1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3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5">
            <a:extLst>
              <a:ext uri="{FF2B5EF4-FFF2-40B4-BE49-F238E27FC236}">
                <a16:creationId xmlns:a16="http://schemas.microsoft.com/office/drawing/2014/main" id="{F2382437-E20D-44CE-9678-6FC2D2C8FA21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" y="6454953"/>
            <a:ext cx="9956800" cy="40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2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10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7F11124-82EC-4269-B097-AA1362617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1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393" noProof="0" dirty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2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9" dirty="0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799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3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7"/>
            <a:ext cx="3751496" cy="21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7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‹N°›</a:t>
            </a:fld>
            <a:endParaRPr lang="en-GB" sz="797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5">
            <a:extLst>
              <a:ext uri="{FF2B5EF4-FFF2-40B4-BE49-F238E27FC236}">
                <a16:creationId xmlns:a16="http://schemas.microsoft.com/office/drawing/2014/main" id="{F46AEE21-774A-4AB5-ADC4-A6979F397CFE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6" y="6452251"/>
            <a:ext cx="9956800" cy="40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238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103AB9D-4033-450F-9AFB-12010B6E63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93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3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7"/>
            <a:ext cx="3751496" cy="21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7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‹N°›</a:t>
            </a:fld>
            <a:endParaRPr lang="en-GB" sz="797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663393E8-7604-477C-92ED-F503CA6D7EE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3" y="6449087"/>
            <a:ext cx="9956800" cy="40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274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A398890-117D-44A3-97A3-567CB60E6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3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93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799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3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7"/>
            <a:ext cx="3751496" cy="21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7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‹N°›</a:t>
            </a:fld>
            <a:endParaRPr lang="en-GB" sz="797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AFACDF93-324D-4973-8C62-633313B491BB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" y="6449973"/>
            <a:ext cx="9956800" cy="40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6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50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799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5300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3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5" y="1348842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72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4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0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2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9" dirty="0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1" y="882000"/>
            <a:ext cx="11764799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187802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2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9" dirty="0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1" y="882000"/>
            <a:ext cx="11764799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2266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2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9" dirty="0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9"/>
            </a:lvl6pPr>
            <a:lvl7pPr>
              <a:defRPr sz="1299"/>
            </a:lvl7pPr>
            <a:lvl8pPr>
              <a:defRPr sz="1299"/>
            </a:lvl8pPr>
            <a:lvl9pPr>
              <a:defRPr sz="1299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1" y="1674000"/>
            <a:ext cx="5778000" cy="43164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9"/>
            </a:lvl6pPr>
            <a:lvl7pPr>
              <a:defRPr sz="1299"/>
            </a:lvl7pPr>
            <a:lvl8pPr>
              <a:defRPr sz="1299"/>
            </a:lvl8pPr>
            <a:lvl9pPr>
              <a:defRPr sz="1299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897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 BG">
  <p:cSld name="DARK BG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33" y="-1"/>
            <a:ext cx="121919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31"/>
          <p:cNvSpPr/>
          <p:nvPr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8" name="Google Shape;68;p31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body" idx="1"/>
          </p:nvPr>
        </p:nvSpPr>
        <p:spPr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pic>
        <p:nvPicPr>
          <p:cNvPr id="70" name="Google Shape;70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31"/>
          <p:cNvSpPr txBox="1"/>
          <p:nvPr/>
        </p:nvSpPr>
        <p:spPr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1221273" marR="0" lvl="2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800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" name="Google Shape;72;p31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3" name="Google Shape;73;p31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4" name="Google Shape;74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42800" y="6584400"/>
            <a:ext cx="1638000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39" y="6449973"/>
            <a:ext cx="9956800" cy="405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1" y="882000"/>
            <a:ext cx="11764799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2119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61010"/>
            <a:ext cx="10108800" cy="552780"/>
          </a:xfrm>
        </p:spPr>
        <p:txBody>
          <a:bodyPr/>
          <a:lstStyle>
            <a:lvl1pPr>
              <a:defRPr sz="2992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799" cy="5328000"/>
          </a:xfrm>
        </p:spPr>
        <p:txBody>
          <a:bodyPr/>
          <a:lstStyle>
            <a:lvl1pPr>
              <a:defRPr sz="1795">
                <a:solidFill>
                  <a:srgbClr val="335E6F"/>
                </a:solidFill>
              </a:defRPr>
            </a:lvl1pPr>
            <a:lvl2pPr>
              <a:defRPr sz="1795">
                <a:solidFill>
                  <a:srgbClr val="335E6F"/>
                </a:solidFill>
              </a:defRPr>
            </a:lvl2pPr>
            <a:lvl3pPr>
              <a:defRPr sz="1795">
                <a:solidFill>
                  <a:srgbClr val="335E6F"/>
                </a:solidFill>
              </a:defRPr>
            </a:lvl3pPr>
            <a:lvl4pPr>
              <a:defRPr sz="1795">
                <a:solidFill>
                  <a:srgbClr val="335E6F"/>
                </a:solidFill>
              </a:defRPr>
            </a:lvl4pPr>
            <a:lvl5pPr>
              <a:defRPr sz="1795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24419" y="6202801"/>
            <a:ext cx="331181" cy="21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7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7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‹N°›</a:t>
            </a:fld>
            <a:endParaRPr lang="en-GB" sz="79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7888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1" y="882000"/>
            <a:ext cx="11764799" cy="5328000"/>
          </a:xfrm>
        </p:spPr>
        <p:txBody>
          <a:bodyPr/>
          <a:lstStyle>
            <a:lvl1pPr>
              <a:defRPr sz="1795">
                <a:solidFill>
                  <a:srgbClr val="76C8AE"/>
                </a:solidFill>
              </a:defRPr>
            </a:lvl1pPr>
            <a:lvl2pPr>
              <a:defRPr sz="1795">
                <a:solidFill>
                  <a:srgbClr val="76C8AE"/>
                </a:solidFill>
              </a:defRPr>
            </a:lvl2pPr>
            <a:lvl3pPr>
              <a:defRPr sz="1795">
                <a:solidFill>
                  <a:srgbClr val="76C8AE"/>
                </a:solidFill>
              </a:defRPr>
            </a:lvl3pPr>
            <a:lvl4pPr>
              <a:defRPr sz="1795">
                <a:solidFill>
                  <a:srgbClr val="76C8AE"/>
                </a:solidFill>
              </a:defRPr>
            </a:lvl4pPr>
            <a:lvl5pPr>
              <a:defRPr sz="1795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7550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1" y="882000"/>
            <a:ext cx="11764799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5900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61010"/>
            <a:ext cx="10108800" cy="552780"/>
          </a:xfrm>
        </p:spPr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1" y="882000"/>
            <a:ext cx="11764799" cy="5328000"/>
          </a:xfrm>
        </p:spPr>
        <p:txBody>
          <a:bodyPr/>
          <a:lstStyle>
            <a:lvl1pPr>
              <a:defRPr sz="1795">
                <a:solidFill>
                  <a:srgbClr val="FFCC4E"/>
                </a:solidFill>
              </a:defRPr>
            </a:lvl1pPr>
            <a:lvl2pPr>
              <a:defRPr sz="1795">
                <a:solidFill>
                  <a:srgbClr val="FFCC4E"/>
                </a:solidFill>
              </a:defRPr>
            </a:lvl2pPr>
            <a:lvl3pPr>
              <a:defRPr sz="1795">
                <a:solidFill>
                  <a:srgbClr val="FFCC4E"/>
                </a:solidFill>
              </a:defRPr>
            </a:lvl3pPr>
            <a:lvl4pPr>
              <a:defRPr sz="1795">
                <a:solidFill>
                  <a:srgbClr val="FFCC4E"/>
                </a:solidFill>
              </a:defRPr>
            </a:lvl4pPr>
            <a:lvl5pPr>
              <a:defRPr sz="1795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 err="1"/>
              <a:t>fth</a:t>
            </a:r>
            <a:r>
              <a:rPr lang="en-GB" noProof="0" dirty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2681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1" y="882000"/>
            <a:ext cx="11764799" cy="5328000"/>
          </a:xfrm>
        </p:spPr>
        <p:txBody>
          <a:bodyPr/>
          <a:lstStyle>
            <a:lvl1pPr>
              <a:defRPr sz="1795">
                <a:solidFill>
                  <a:srgbClr val="009BDB"/>
                </a:solidFill>
              </a:defRPr>
            </a:lvl1pPr>
            <a:lvl2pPr>
              <a:defRPr sz="1795">
                <a:solidFill>
                  <a:srgbClr val="009BDB"/>
                </a:solidFill>
              </a:defRPr>
            </a:lvl2pPr>
            <a:lvl3pPr>
              <a:defRPr sz="1795">
                <a:solidFill>
                  <a:srgbClr val="009BDB"/>
                </a:solidFill>
              </a:defRPr>
            </a:lvl3pPr>
            <a:lvl4pPr>
              <a:defRPr sz="1795">
                <a:solidFill>
                  <a:srgbClr val="009BDB"/>
                </a:solidFill>
              </a:defRPr>
            </a:lvl4pPr>
            <a:lvl5pPr>
              <a:defRPr sz="1795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2037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93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6" y="2011305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8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6" y="4524209"/>
            <a:ext cx="2820471" cy="314495"/>
          </a:xfrm>
          <a:prstGeom prst="rect">
            <a:avLst/>
          </a:prstGeom>
        </p:spPr>
        <p:txBody>
          <a:bodyPr vert="horz" lIns="65971" tIns="32985" rIns="65971" bIns="32985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1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6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35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8" indent="0">
              <a:buNone/>
              <a:defRPr sz="1443" b="1"/>
            </a:lvl2pPr>
            <a:lvl3pPr marL="659697" indent="0">
              <a:buNone/>
              <a:defRPr sz="1299" b="1"/>
            </a:lvl3pPr>
            <a:lvl4pPr marL="989545" indent="0">
              <a:buNone/>
              <a:defRPr sz="1153" b="1"/>
            </a:lvl4pPr>
            <a:lvl5pPr marL="1319394" indent="0">
              <a:buNone/>
              <a:defRPr sz="1153" b="1"/>
            </a:lvl5pPr>
            <a:lvl6pPr marL="1649241" indent="0">
              <a:buNone/>
              <a:defRPr sz="1153" b="1"/>
            </a:lvl6pPr>
            <a:lvl7pPr marL="1979089" indent="0">
              <a:buNone/>
              <a:defRPr sz="1153" b="1"/>
            </a:lvl7pPr>
            <a:lvl8pPr marL="2308937" indent="0">
              <a:buNone/>
              <a:defRPr sz="1153" b="1"/>
            </a:lvl8pPr>
            <a:lvl9pPr marL="2638786" indent="0">
              <a:buNone/>
              <a:defRPr sz="1153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6" y="1740026"/>
            <a:ext cx="2827111" cy="261521"/>
          </a:xfrm>
          <a:prstGeom prst="rect">
            <a:avLst/>
          </a:prstGeom>
        </p:spPr>
        <p:txBody>
          <a:bodyPr vert="horz" lIns="65971" tIns="32985" rIns="65971" bIns="32985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3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3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6" y="4406775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496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8" indent="0">
              <a:buNone/>
              <a:defRPr sz="1443" b="1"/>
            </a:lvl2pPr>
            <a:lvl3pPr marL="659697" indent="0">
              <a:buNone/>
              <a:defRPr sz="1299" b="1"/>
            </a:lvl3pPr>
            <a:lvl4pPr marL="989545" indent="0">
              <a:buNone/>
              <a:defRPr sz="1153" b="1"/>
            </a:lvl4pPr>
            <a:lvl5pPr marL="1319394" indent="0">
              <a:buNone/>
              <a:defRPr sz="1153" b="1"/>
            </a:lvl5pPr>
            <a:lvl6pPr marL="1649241" indent="0">
              <a:buNone/>
              <a:defRPr sz="1153" b="1"/>
            </a:lvl6pPr>
            <a:lvl7pPr marL="1979089" indent="0">
              <a:buNone/>
              <a:defRPr sz="1153" b="1"/>
            </a:lvl7pPr>
            <a:lvl8pPr marL="2308937" indent="0">
              <a:buNone/>
              <a:defRPr sz="1153" b="1"/>
            </a:lvl8pPr>
            <a:lvl9pPr marL="2638786" indent="0">
              <a:buNone/>
              <a:defRPr sz="1153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77352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799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4862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3370B6-D2CF-5E4F-9014-5C220F1F11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330" y="1"/>
            <a:ext cx="12255670" cy="68580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20289" y="4386093"/>
            <a:ext cx="117698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88235" y="4826093"/>
            <a:ext cx="2601898" cy="1315441"/>
          </a:xfrm>
        </p:spPr>
        <p:txBody>
          <a:bodyPr lIns="0" rIns="0" anchor="ctr">
            <a:normAutofit/>
          </a:bodyPr>
          <a:lstStyle>
            <a:lvl1pPr marL="0" indent="0" algn="r">
              <a:lnSpc>
                <a:spcPct val="150000"/>
              </a:lnSpc>
              <a:spcBef>
                <a:spcPts val="0"/>
              </a:spcBef>
              <a:buNone/>
              <a:defRPr sz="1396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Name</a:t>
            </a:r>
          </a:p>
          <a:p>
            <a:pPr lvl="0"/>
            <a:r>
              <a:rPr lang="en-GB" noProof="0" dirty="0"/>
              <a:t>Event/location</a:t>
            </a:r>
          </a:p>
          <a:p>
            <a:pPr lvl="0"/>
            <a:r>
              <a:rPr lang="en-GB" noProof="0" dirty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2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8"/>
            <a:ext cx="1641396" cy="105919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DBA1F740-5659-4BB7-B063-54AC7FD5B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17" y="3816565"/>
            <a:ext cx="11773115" cy="563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 YOUR PRESENTATION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3E6AE4F-2892-A142-8E0C-01AE85A424E7}"/>
              </a:ext>
            </a:extLst>
          </p:cNvPr>
          <p:cNvGrpSpPr/>
          <p:nvPr userDrawn="1"/>
        </p:nvGrpSpPr>
        <p:grpSpPr>
          <a:xfrm>
            <a:off x="226689" y="6569736"/>
            <a:ext cx="9628745" cy="144115"/>
            <a:chOff x="1076500" y="4469696"/>
            <a:chExt cx="9628745" cy="144114"/>
          </a:xfrm>
        </p:grpSpPr>
        <p:pic>
          <p:nvPicPr>
            <p:cNvPr id="36" name="Picture 35" descr="de.png">
              <a:extLst>
                <a:ext uri="{FF2B5EF4-FFF2-40B4-BE49-F238E27FC236}">
                  <a16:creationId xmlns:a16="http://schemas.microsoft.com/office/drawing/2014/main" id="{BFC941CD-777E-AB4D-BEE3-31A3702CD7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at.png">
              <a:extLst>
                <a:ext uri="{FF2B5EF4-FFF2-40B4-BE49-F238E27FC236}">
                  <a16:creationId xmlns:a16="http://schemas.microsoft.com/office/drawing/2014/main" id="{CC69A23B-55A5-DC4C-8A43-9D43288A59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>
              <a:extLst>
                <a:ext uri="{FF2B5EF4-FFF2-40B4-BE49-F238E27FC236}">
                  <a16:creationId xmlns:a16="http://schemas.microsoft.com/office/drawing/2014/main" id="{B433FC9B-D5AB-CC45-B0A6-E73E144586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dk.png">
              <a:extLst>
                <a:ext uri="{FF2B5EF4-FFF2-40B4-BE49-F238E27FC236}">
                  <a16:creationId xmlns:a16="http://schemas.microsoft.com/office/drawing/2014/main" id="{7548BD07-B4B4-5547-A434-6D7F54AD17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es.png">
              <a:extLst>
                <a:ext uri="{FF2B5EF4-FFF2-40B4-BE49-F238E27FC236}">
                  <a16:creationId xmlns:a16="http://schemas.microsoft.com/office/drawing/2014/main" id="{F7A11EE9-C4D6-4D4F-9CD2-EDA7D6D7C0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ee.png">
              <a:extLst>
                <a:ext uri="{FF2B5EF4-FFF2-40B4-BE49-F238E27FC236}">
                  <a16:creationId xmlns:a16="http://schemas.microsoft.com/office/drawing/2014/main" id="{40320E52-68FC-5341-A2ED-B463E406A5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fi.png">
              <a:extLst>
                <a:ext uri="{FF2B5EF4-FFF2-40B4-BE49-F238E27FC236}">
                  <a16:creationId xmlns:a16="http://schemas.microsoft.com/office/drawing/2014/main" id="{7F4A6422-3820-2E45-B4E0-613BF3E7CE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fr.png">
              <a:extLst>
                <a:ext uri="{FF2B5EF4-FFF2-40B4-BE49-F238E27FC236}">
                  <a16:creationId xmlns:a16="http://schemas.microsoft.com/office/drawing/2014/main" id="{C4A04B37-30CE-4A40-A64B-72C216F6AE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gr.png">
              <a:extLst>
                <a:ext uri="{FF2B5EF4-FFF2-40B4-BE49-F238E27FC236}">
                  <a16:creationId xmlns:a16="http://schemas.microsoft.com/office/drawing/2014/main" id="{F28C5E03-15CA-8E4A-9431-9FA6E1EF2E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hu.png">
              <a:extLst>
                <a:ext uri="{FF2B5EF4-FFF2-40B4-BE49-F238E27FC236}">
                  <a16:creationId xmlns:a16="http://schemas.microsoft.com/office/drawing/2014/main" id="{2D7F2C36-A4FE-1D4F-9499-747449F3BD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ie.png">
              <a:extLst>
                <a:ext uri="{FF2B5EF4-FFF2-40B4-BE49-F238E27FC236}">
                  <a16:creationId xmlns:a16="http://schemas.microsoft.com/office/drawing/2014/main" id="{02D5439D-2CA0-134D-BDE2-CC7A581F2D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it.png">
              <a:extLst>
                <a:ext uri="{FF2B5EF4-FFF2-40B4-BE49-F238E27FC236}">
                  <a16:creationId xmlns:a16="http://schemas.microsoft.com/office/drawing/2014/main" id="{C50F5BE8-1774-6F49-A613-FD92266698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lu.png">
              <a:extLst>
                <a:ext uri="{FF2B5EF4-FFF2-40B4-BE49-F238E27FC236}">
                  <a16:creationId xmlns:a16="http://schemas.microsoft.com/office/drawing/2014/main" id="{B7F69497-1C66-4444-B720-04F279F467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no.png">
              <a:extLst>
                <a:ext uri="{FF2B5EF4-FFF2-40B4-BE49-F238E27FC236}">
                  <a16:creationId xmlns:a16="http://schemas.microsoft.com/office/drawing/2014/main" id="{A82393F9-3663-C84C-BA04-F4D5FB8F86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nl.png">
              <a:extLst>
                <a:ext uri="{FF2B5EF4-FFF2-40B4-BE49-F238E27FC236}">
                  <a16:creationId xmlns:a16="http://schemas.microsoft.com/office/drawing/2014/main" id="{72D7EE69-B350-B940-A46D-27C2A1D5E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pl.png">
              <a:extLst>
                <a:ext uri="{FF2B5EF4-FFF2-40B4-BE49-F238E27FC236}">
                  <a16:creationId xmlns:a16="http://schemas.microsoft.com/office/drawing/2014/main" id="{B804C4B0-5FE5-4F40-AB6F-84C12C301F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pt.png">
              <a:extLst>
                <a:ext uri="{FF2B5EF4-FFF2-40B4-BE49-F238E27FC236}">
                  <a16:creationId xmlns:a16="http://schemas.microsoft.com/office/drawing/2014/main" id="{02635DE3-9A67-D84C-8C31-6873F7E0BA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cz.png">
              <a:extLst>
                <a:ext uri="{FF2B5EF4-FFF2-40B4-BE49-F238E27FC236}">
                  <a16:creationId xmlns:a16="http://schemas.microsoft.com/office/drawing/2014/main" id="{6AFC8E59-95E8-814E-A3B4-8DAFBF6845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ro.png">
              <a:extLst>
                <a:ext uri="{FF2B5EF4-FFF2-40B4-BE49-F238E27FC236}">
                  <a16:creationId xmlns:a16="http://schemas.microsoft.com/office/drawing/2014/main" id="{D814D40A-CF0A-B24A-AAF2-7EA4AD7B12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se.png">
              <a:extLst>
                <a:ext uri="{FF2B5EF4-FFF2-40B4-BE49-F238E27FC236}">
                  <a16:creationId xmlns:a16="http://schemas.microsoft.com/office/drawing/2014/main" id="{DD693BE3-D03F-3949-8903-1283FBF2D1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ch.png">
              <a:extLst>
                <a:ext uri="{FF2B5EF4-FFF2-40B4-BE49-F238E27FC236}">
                  <a16:creationId xmlns:a16="http://schemas.microsoft.com/office/drawing/2014/main" id="{76949A60-36F7-984E-9D1B-03E6C476CE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uk.png">
              <a:extLst>
                <a:ext uri="{FF2B5EF4-FFF2-40B4-BE49-F238E27FC236}">
                  <a16:creationId xmlns:a16="http://schemas.microsoft.com/office/drawing/2014/main" id="{FD494793-1FC0-1C40-A3E0-628C75A022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C3AB8DC-CDE8-7142-92C9-CF5521303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DC62F748-3E4B-7944-8154-D029C63A7B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2" name="Picture 61" descr="ca.png">
              <a:extLst>
                <a:ext uri="{FF2B5EF4-FFF2-40B4-BE49-F238E27FC236}">
                  <a16:creationId xmlns:a16="http://schemas.microsoft.com/office/drawing/2014/main" id="{139AA241-48D8-0049-8A80-6418ED30BF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si.png">
              <a:extLst>
                <a:ext uri="{FF2B5EF4-FFF2-40B4-BE49-F238E27FC236}">
                  <a16:creationId xmlns:a16="http://schemas.microsoft.com/office/drawing/2014/main" id="{A295EBE9-B84B-0D45-BCA7-52A93EBD5A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58584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ARK_COLOUR_BG6">
    <p:bg>
      <p:bgPr>
        <a:solidFill>
          <a:srgbClr val="0061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9" y="6201717"/>
            <a:ext cx="3761753" cy="21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7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‹N°›</a:t>
            </a:fld>
            <a:endParaRPr lang="en-GB" sz="797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2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AECCC4E8-0B5E-9C4D-AB80-150457D92B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192"/>
            <a:ext cx="11795829" cy="5534968"/>
          </a:xfrm>
        </p:spPr>
        <p:txBody>
          <a:bodyPr/>
          <a:lstStyle>
            <a:lvl1pPr>
              <a:defRPr>
                <a:solidFill>
                  <a:srgbClr val="009BD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9BD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9BD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9BD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9BD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F769265-2000-A745-853D-4F112CDCFB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8"/>
            <a:ext cx="1641396" cy="105919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A442102E-5339-4D68-B342-F6D987BCB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59" y="180410"/>
            <a:ext cx="10140882" cy="5078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sz="299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3BC0F21-F1F5-5745-8D12-36F0FB88147A}"/>
              </a:ext>
            </a:extLst>
          </p:cNvPr>
          <p:cNvGrpSpPr/>
          <p:nvPr userDrawn="1"/>
        </p:nvGrpSpPr>
        <p:grpSpPr>
          <a:xfrm>
            <a:off x="226689" y="6569736"/>
            <a:ext cx="9628745" cy="144115"/>
            <a:chOff x="1076500" y="4469696"/>
            <a:chExt cx="9628745" cy="144114"/>
          </a:xfrm>
        </p:grpSpPr>
        <p:pic>
          <p:nvPicPr>
            <p:cNvPr id="37" name="Picture 36" descr="de.png">
              <a:extLst>
                <a:ext uri="{FF2B5EF4-FFF2-40B4-BE49-F238E27FC236}">
                  <a16:creationId xmlns:a16="http://schemas.microsoft.com/office/drawing/2014/main" id="{74EC9435-1C60-0F44-825C-03530E886F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at.png">
              <a:extLst>
                <a:ext uri="{FF2B5EF4-FFF2-40B4-BE49-F238E27FC236}">
                  <a16:creationId xmlns:a16="http://schemas.microsoft.com/office/drawing/2014/main" id="{4929A28D-6778-1244-9DFE-E564ACA509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be.png">
              <a:extLst>
                <a:ext uri="{FF2B5EF4-FFF2-40B4-BE49-F238E27FC236}">
                  <a16:creationId xmlns:a16="http://schemas.microsoft.com/office/drawing/2014/main" id="{05247E32-0206-A147-97A0-4AF2E227E9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k.png">
              <a:extLst>
                <a:ext uri="{FF2B5EF4-FFF2-40B4-BE49-F238E27FC236}">
                  <a16:creationId xmlns:a16="http://schemas.microsoft.com/office/drawing/2014/main" id="{EC278686-17C9-F24C-9784-479E0BFB87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s.png">
              <a:extLst>
                <a:ext uri="{FF2B5EF4-FFF2-40B4-BE49-F238E27FC236}">
                  <a16:creationId xmlns:a16="http://schemas.microsoft.com/office/drawing/2014/main" id="{06C7F3B7-9888-7F4C-9A52-62CAFDC1AD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e.png">
              <a:extLst>
                <a:ext uri="{FF2B5EF4-FFF2-40B4-BE49-F238E27FC236}">
                  <a16:creationId xmlns:a16="http://schemas.microsoft.com/office/drawing/2014/main" id="{C73A6D4B-7C66-6840-98E1-72EFDED8DB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i.png">
              <a:extLst>
                <a:ext uri="{FF2B5EF4-FFF2-40B4-BE49-F238E27FC236}">
                  <a16:creationId xmlns:a16="http://schemas.microsoft.com/office/drawing/2014/main" id="{6953E51A-E993-1B43-8683-6928CE8CC6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r.png">
              <a:extLst>
                <a:ext uri="{FF2B5EF4-FFF2-40B4-BE49-F238E27FC236}">
                  <a16:creationId xmlns:a16="http://schemas.microsoft.com/office/drawing/2014/main" id="{516D40CA-C2B9-0145-9EDD-3F5A084796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gr.png">
              <a:extLst>
                <a:ext uri="{FF2B5EF4-FFF2-40B4-BE49-F238E27FC236}">
                  <a16:creationId xmlns:a16="http://schemas.microsoft.com/office/drawing/2014/main" id="{720B57F3-7E1F-2448-B8FA-E31C7FE965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hu.png">
              <a:extLst>
                <a:ext uri="{FF2B5EF4-FFF2-40B4-BE49-F238E27FC236}">
                  <a16:creationId xmlns:a16="http://schemas.microsoft.com/office/drawing/2014/main" id="{343CCB57-CCDF-5D43-9298-90E9679CBF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e.png">
              <a:extLst>
                <a:ext uri="{FF2B5EF4-FFF2-40B4-BE49-F238E27FC236}">
                  <a16:creationId xmlns:a16="http://schemas.microsoft.com/office/drawing/2014/main" id="{64E7804E-323C-7143-AA6C-AA2EEC3FCC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t.png">
              <a:extLst>
                <a:ext uri="{FF2B5EF4-FFF2-40B4-BE49-F238E27FC236}">
                  <a16:creationId xmlns:a16="http://schemas.microsoft.com/office/drawing/2014/main" id="{1A950D42-6F56-1E41-AE45-F126517555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lu.png">
              <a:extLst>
                <a:ext uri="{FF2B5EF4-FFF2-40B4-BE49-F238E27FC236}">
                  <a16:creationId xmlns:a16="http://schemas.microsoft.com/office/drawing/2014/main" id="{964C3BE5-C91C-4746-B10C-2B6E305D8F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o.png">
              <a:extLst>
                <a:ext uri="{FF2B5EF4-FFF2-40B4-BE49-F238E27FC236}">
                  <a16:creationId xmlns:a16="http://schemas.microsoft.com/office/drawing/2014/main" id="{C2197D68-8455-6543-A924-B29639A158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l.png">
              <a:extLst>
                <a:ext uri="{FF2B5EF4-FFF2-40B4-BE49-F238E27FC236}">
                  <a16:creationId xmlns:a16="http://schemas.microsoft.com/office/drawing/2014/main" id="{F9CEE3D4-7687-164F-8C9C-74E89F2703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l.png">
              <a:extLst>
                <a:ext uri="{FF2B5EF4-FFF2-40B4-BE49-F238E27FC236}">
                  <a16:creationId xmlns:a16="http://schemas.microsoft.com/office/drawing/2014/main" id="{5875DD91-8BAC-F842-8FD4-60CA629582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t.png">
              <a:extLst>
                <a:ext uri="{FF2B5EF4-FFF2-40B4-BE49-F238E27FC236}">
                  <a16:creationId xmlns:a16="http://schemas.microsoft.com/office/drawing/2014/main" id="{C08283C4-391E-9044-B38E-64B0E366DC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cz.png">
              <a:extLst>
                <a:ext uri="{FF2B5EF4-FFF2-40B4-BE49-F238E27FC236}">
                  <a16:creationId xmlns:a16="http://schemas.microsoft.com/office/drawing/2014/main" id="{2606145B-3BF9-2340-9582-A7F4B8A762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ro.png">
              <a:extLst>
                <a:ext uri="{FF2B5EF4-FFF2-40B4-BE49-F238E27FC236}">
                  <a16:creationId xmlns:a16="http://schemas.microsoft.com/office/drawing/2014/main" id="{6D574A28-8929-5940-AF25-56FE9A0602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e.png">
              <a:extLst>
                <a:ext uri="{FF2B5EF4-FFF2-40B4-BE49-F238E27FC236}">
                  <a16:creationId xmlns:a16="http://schemas.microsoft.com/office/drawing/2014/main" id="{327C5A73-CA2A-E74C-B534-370F33822B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ch.png">
              <a:extLst>
                <a:ext uri="{FF2B5EF4-FFF2-40B4-BE49-F238E27FC236}">
                  <a16:creationId xmlns:a16="http://schemas.microsoft.com/office/drawing/2014/main" id="{5317A97A-BB63-064D-9C57-AD2765AC0D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uk.png">
              <a:extLst>
                <a:ext uri="{FF2B5EF4-FFF2-40B4-BE49-F238E27FC236}">
                  <a16:creationId xmlns:a16="http://schemas.microsoft.com/office/drawing/2014/main" id="{797DC0FA-71C5-4B4B-948E-93BA63EA54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41238E51-4306-0A44-B79C-763A81D7F3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934D2F83-A7A2-D54D-A763-4B53167F0F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6" name="Picture 65" descr="ca.png">
              <a:extLst>
                <a:ext uri="{FF2B5EF4-FFF2-40B4-BE49-F238E27FC236}">
                  <a16:creationId xmlns:a16="http://schemas.microsoft.com/office/drawing/2014/main" id="{1E663BD1-B2C6-5A41-812B-377916AC93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si.png">
              <a:extLst>
                <a:ext uri="{FF2B5EF4-FFF2-40B4-BE49-F238E27FC236}">
                  <a16:creationId xmlns:a16="http://schemas.microsoft.com/office/drawing/2014/main" id="{49993570-F744-FB48-A7AE-E5352310CF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668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3">
  <p:cSld name="DARK3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2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body" idx="1"/>
          </p:nvPr>
        </p:nvSpPr>
        <p:spPr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79" name="Google Shape;79;p32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9" y="6201717"/>
            <a:ext cx="3761753" cy="21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7" noProof="1" smtClean="0">
                <a:solidFill>
                  <a:schemeClr val="tx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‹N°›</a:t>
            </a:fld>
            <a:endParaRPr lang="en-GB" sz="797" b="0" i="0" noProof="0" dirty="0">
              <a:solidFill>
                <a:schemeClr val="tx1">
                  <a:lumMod val="6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2" y="6422971"/>
            <a:ext cx="11768091" cy="0"/>
          </a:xfrm>
          <a:prstGeom prst="line">
            <a:avLst/>
          </a:prstGeom>
          <a:ln w="952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C4249AF-5670-6848-BE35-97DB631D9E14}"/>
              </a:ext>
            </a:extLst>
          </p:cNvPr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33A2B91D-4220-C944-86E2-09625B90BD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8"/>
            <a:ext cx="1641396" cy="105919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:a16="http://schemas.microsoft.com/office/drawing/2014/main" id="{92551BB1-F1AF-4E5F-B96E-DC508FF22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59" y="180410"/>
            <a:ext cx="10140882" cy="5078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sz="299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9F8E6D8-237F-194E-B25A-86B8BA2887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2B21B09-1798-8D46-B18A-FD062B0E646F}"/>
              </a:ext>
            </a:extLst>
          </p:cNvPr>
          <p:cNvGrpSpPr/>
          <p:nvPr userDrawn="1"/>
        </p:nvGrpSpPr>
        <p:grpSpPr>
          <a:xfrm>
            <a:off x="226689" y="6569736"/>
            <a:ext cx="9628745" cy="144115"/>
            <a:chOff x="1076500" y="4469696"/>
            <a:chExt cx="9628745" cy="144114"/>
          </a:xfrm>
        </p:grpSpPr>
        <p:pic>
          <p:nvPicPr>
            <p:cNvPr id="36" name="Picture 35" descr="de.png">
              <a:extLst>
                <a:ext uri="{FF2B5EF4-FFF2-40B4-BE49-F238E27FC236}">
                  <a16:creationId xmlns:a16="http://schemas.microsoft.com/office/drawing/2014/main" id="{3383BC0C-E011-7B4F-91F5-140B2357BB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at.png">
              <a:extLst>
                <a:ext uri="{FF2B5EF4-FFF2-40B4-BE49-F238E27FC236}">
                  <a16:creationId xmlns:a16="http://schemas.microsoft.com/office/drawing/2014/main" id="{254F6407-A1A9-CC43-BFE0-66F7AE3634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be.png">
              <a:extLst>
                <a:ext uri="{FF2B5EF4-FFF2-40B4-BE49-F238E27FC236}">
                  <a16:creationId xmlns:a16="http://schemas.microsoft.com/office/drawing/2014/main" id="{ECE39442-E7D6-9D4A-8ECD-F2ECCE00EB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k.png">
              <a:extLst>
                <a:ext uri="{FF2B5EF4-FFF2-40B4-BE49-F238E27FC236}">
                  <a16:creationId xmlns:a16="http://schemas.microsoft.com/office/drawing/2014/main" id="{CD1DF73F-C01B-C04D-A9D2-6F0482F4DC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es.png">
              <a:extLst>
                <a:ext uri="{FF2B5EF4-FFF2-40B4-BE49-F238E27FC236}">
                  <a16:creationId xmlns:a16="http://schemas.microsoft.com/office/drawing/2014/main" id="{7C227B6C-BD93-CA4B-8DD9-7DD703E98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e.png">
              <a:extLst>
                <a:ext uri="{FF2B5EF4-FFF2-40B4-BE49-F238E27FC236}">
                  <a16:creationId xmlns:a16="http://schemas.microsoft.com/office/drawing/2014/main" id="{14614EAC-ECEB-1A46-8CA3-7F4365F09C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fi.png">
              <a:extLst>
                <a:ext uri="{FF2B5EF4-FFF2-40B4-BE49-F238E27FC236}">
                  <a16:creationId xmlns:a16="http://schemas.microsoft.com/office/drawing/2014/main" id="{7A54B57D-FF14-A441-ADDE-76033BE59F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r.png">
              <a:extLst>
                <a:ext uri="{FF2B5EF4-FFF2-40B4-BE49-F238E27FC236}">
                  <a16:creationId xmlns:a16="http://schemas.microsoft.com/office/drawing/2014/main" id="{792D962B-EBA0-E34C-B18C-6379DD206F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gr.png">
              <a:extLst>
                <a:ext uri="{FF2B5EF4-FFF2-40B4-BE49-F238E27FC236}">
                  <a16:creationId xmlns:a16="http://schemas.microsoft.com/office/drawing/2014/main" id="{12A5D1B8-89E1-8C4A-94DE-E22EE14497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hu.png">
              <a:extLst>
                <a:ext uri="{FF2B5EF4-FFF2-40B4-BE49-F238E27FC236}">
                  <a16:creationId xmlns:a16="http://schemas.microsoft.com/office/drawing/2014/main" id="{833B73AB-0ED3-CD4A-9AE1-438193272E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ie.png">
              <a:extLst>
                <a:ext uri="{FF2B5EF4-FFF2-40B4-BE49-F238E27FC236}">
                  <a16:creationId xmlns:a16="http://schemas.microsoft.com/office/drawing/2014/main" id="{3C276438-E858-A748-9B14-D3AA751599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t.png">
              <a:extLst>
                <a:ext uri="{FF2B5EF4-FFF2-40B4-BE49-F238E27FC236}">
                  <a16:creationId xmlns:a16="http://schemas.microsoft.com/office/drawing/2014/main" id="{A0D1B00A-D22A-0048-A341-F584025B8A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lu.png">
              <a:extLst>
                <a:ext uri="{FF2B5EF4-FFF2-40B4-BE49-F238E27FC236}">
                  <a16:creationId xmlns:a16="http://schemas.microsoft.com/office/drawing/2014/main" id="{683DA96B-38FE-3946-BEC9-B608D03D2E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no.png">
              <a:extLst>
                <a:ext uri="{FF2B5EF4-FFF2-40B4-BE49-F238E27FC236}">
                  <a16:creationId xmlns:a16="http://schemas.microsoft.com/office/drawing/2014/main" id="{7DCDD771-C18C-7A4B-9EEF-944046628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l.png">
              <a:extLst>
                <a:ext uri="{FF2B5EF4-FFF2-40B4-BE49-F238E27FC236}">
                  <a16:creationId xmlns:a16="http://schemas.microsoft.com/office/drawing/2014/main" id="{C3F85DA7-B1B2-A44C-B472-63E750CA1B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pl.png">
              <a:extLst>
                <a:ext uri="{FF2B5EF4-FFF2-40B4-BE49-F238E27FC236}">
                  <a16:creationId xmlns:a16="http://schemas.microsoft.com/office/drawing/2014/main" id="{D0807059-6394-D047-847C-F0022CAF19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t.png">
              <a:extLst>
                <a:ext uri="{FF2B5EF4-FFF2-40B4-BE49-F238E27FC236}">
                  <a16:creationId xmlns:a16="http://schemas.microsoft.com/office/drawing/2014/main" id="{7EDC23C5-8B01-8E49-B82A-50237C5C4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cz.png">
              <a:extLst>
                <a:ext uri="{FF2B5EF4-FFF2-40B4-BE49-F238E27FC236}">
                  <a16:creationId xmlns:a16="http://schemas.microsoft.com/office/drawing/2014/main" id="{7FE9600B-4598-A848-8CA9-DE9657E279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ro.png">
              <a:extLst>
                <a:ext uri="{FF2B5EF4-FFF2-40B4-BE49-F238E27FC236}">
                  <a16:creationId xmlns:a16="http://schemas.microsoft.com/office/drawing/2014/main" id="{F080BAE7-6F9E-7145-A01E-57EA522604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se.png">
              <a:extLst>
                <a:ext uri="{FF2B5EF4-FFF2-40B4-BE49-F238E27FC236}">
                  <a16:creationId xmlns:a16="http://schemas.microsoft.com/office/drawing/2014/main" id="{E1CD2337-ECF3-5146-B32E-3C98F1D088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ch.png">
              <a:extLst>
                <a:ext uri="{FF2B5EF4-FFF2-40B4-BE49-F238E27FC236}">
                  <a16:creationId xmlns:a16="http://schemas.microsoft.com/office/drawing/2014/main" id="{B58643AB-012F-C349-8707-7A4FF4D742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uk.png">
              <a:extLst>
                <a:ext uri="{FF2B5EF4-FFF2-40B4-BE49-F238E27FC236}">
                  <a16:creationId xmlns:a16="http://schemas.microsoft.com/office/drawing/2014/main" id="{EA9D043C-053D-1442-AC24-A07A39D945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64F3461-876D-8D48-9E22-DAEF93BE8F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92A998D-6FC9-1B4A-9A9D-A75E4EE175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2" name="Picture 61" descr="ca.png">
              <a:extLst>
                <a:ext uri="{FF2B5EF4-FFF2-40B4-BE49-F238E27FC236}">
                  <a16:creationId xmlns:a16="http://schemas.microsoft.com/office/drawing/2014/main" id="{D6FEF476-72B8-AA43-B656-AF1F6FB1BB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si.png">
              <a:extLst>
                <a:ext uri="{FF2B5EF4-FFF2-40B4-BE49-F238E27FC236}">
                  <a16:creationId xmlns:a16="http://schemas.microsoft.com/office/drawing/2014/main" id="{C7F506F6-FCED-D747-ABAB-F2B0A9775F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022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9502B1-5161-E34F-874D-FB028AB05C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sp>
        <p:nvSpPr>
          <p:cNvPr id="9" name="Text Box 38">
            <a:extLst>
              <a:ext uri="{FF2B5EF4-FFF2-40B4-BE49-F238E27FC236}">
                <a16:creationId xmlns:a16="http://schemas.microsoft.com/office/drawing/2014/main" id="{856680A3-2BE1-1A49-9498-298F48E8912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9" y="6201717"/>
            <a:ext cx="3761753" cy="21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7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‹N°›</a:t>
            </a:fld>
            <a:endParaRPr lang="en-GB" sz="797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6046D8-A46A-3148-B753-9FA45C0346FE}"/>
              </a:ext>
            </a:extLst>
          </p:cNvPr>
          <p:cNvCxnSpPr>
            <a:cxnSpLocks/>
          </p:cNvCxnSpPr>
          <p:nvPr userDrawn="1"/>
        </p:nvCxnSpPr>
        <p:spPr>
          <a:xfrm>
            <a:off x="222042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85B65CF6-C293-414E-B916-E0E4318C18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8"/>
            <a:ext cx="1641396" cy="1059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5DBD132-584E-D74B-92E8-1D29D35C7714}"/>
              </a:ext>
            </a:extLst>
          </p:cNvPr>
          <p:cNvGrpSpPr/>
          <p:nvPr userDrawn="1"/>
        </p:nvGrpSpPr>
        <p:grpSpPr>
          <a:xfrm>
            <a:off x="226689" y="6569736"/>
            <a:ext cx="9628745" cy="144115"/>
            <a:chOff x="1076500" y="4469696"/>
            <a:chExt cx="9628745" cy="144114"/>
          </a:xfrm>
        </p:grpSpPr>
        <p:pic>
          <p:nvPicPr>
            <p:cNvPr id="39" name="Picture 38" descr="de.png">
              <a:extLst>
                <a:ext uri="{FF2B5EF4-FFF2-40B4-BE49-F238E27FC236}">
                  <a16:creationId xmlns:a16="http://schemas.microsoft.com/office/drawing/2014/main" id="{5EED2B9A-C8EC-794B-A066-02B209B85B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at.png">
              <a:extLst>
                <a:ext uri="{FF2B5EF4-FFF2-40B4-BE49-F238E27FC236}">
                  <a16:creationId xmlns:a16="http://schemas.microsoft.com/office/drawing/2014/main" id="{6995F20F-43BF-2B4E-AF32-A94ADCB8EC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be.png">
              <a:extLst>
                <a:ext uri="{FF2B5EF4-FFF2-40B4-BE49-F238E27FC236}">
                  <a16:creationId xmlns:a16="http://schemas.microsoft.com/office/drawing/2014/main" id="{C2A6476C-B658-0944-9563-E52E09E300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k.png">
              <a:extLst>
                <a:ext uri="{FF2B5EF4-FFF2-40B4-BE49-F238E27FC236}">
                  <a16:creationId xmlns:a16="http://schemas.microsoft.com/office/drawing/2014/main" id="{82A64BEF-F651-304F-804F-00E1928F4F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s.png">
              <a:extLst>
                <a:ext uri="{FF2B5EF4-FFF2-40B4-BE49-F238E27FC236}">
                  <a16:creationId xmlns:a16="http://schemas.microsoft.com/office/drawing/2014/main" id="{A6D03043-7AC5-B84C-9ED2-6A50069B23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e.png">
              <a:extLst>
                <a:ext uri="{FF2B5EF4-FFF2-40B4-BE49-F238E27FC236}">
                  <a16:creationId xmlns:a16="http://schemas.microsoft.com/office/drawing/2014/main" id="{07309D6A-4E91-D14D-9EEC-ABAB33C388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i.png">
              <a:extLst>
                <a:ext uri="{FF2B5EF4-FFF2-40B4-BE49-F238E27FC236}">
                  <a16:creationId xmlns:a16="http://schemas.microsoft.com/office/drawing/2014/main" id="{BD9FC03E-81ED-C149-BB87-B4A79E730F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r.png">
              <a:extLst>
                <a:ext uri="{FF2B5EF4-FFF2-40B4-BE49-F238E27FC236}">
                  <a16:creationId xmlns:a16="http://schemas.microsoft.com/office/drawing/2014/main" id="{AC0153C3-CDE5-5D4C-9CC5-029927976D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gr.png">
              <a:extLst>
                <a:ext uri="{FF2B5EF4-FFF2-40B4-BE49-F238E27FC236}">
                  <a16:creationId xmlns:a16="http://schemas.microsoft.com/office/drawing/2014/main" id="{89C3D88A-67DE-B649-B00A-33429766CB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hu.png">
              <a:extLst>
                <a:ext uri="{FF2B5EF4-FFF2-40B4-BE49-F238E27FC236}">
                  <a16:creationId xmlns:a16="http://schemas.microsoft.com/office/drawing/2014/main" id="{B5AC5E0C-94B6-204F-BDAA-33754F346A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e.png">
              <a:extLst>
                <a:ext uri="{FF2B5EF4-FFF2-40B4-BE49-F238E27FC236}">
                  <a16:creationId xmlns:a16="http://schemas.microsoft.com/office/drawing/2014/main" id="{2346CFBB-1346-C846-AE3C-352944B7A2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t.png">
              <a:extLst>
                <a:ext uri="{FF2B5EF4-FFF2-40B4-BE49-F238E27FC236}">
                  <a16:creationId xmlns:a16="http://schemas.microsoft.com/office/drawing/2014/main" id="{5AD11341-148B-2A41-BEB8-9C7740354F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lu.png">
              <a:extLst>
                <a:ext uri="{FF2B5EF4-FFF2-40B4-BE49-F238E27FC236}">
                  <a16:creationId xmlns:a16="http://schemas.microsoft.com/office/drawing/2014/main" id="{18B7ECDC-C1C4-1E45-8381-76F825B72D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o.png">
              <a:extLst>
                <a:ext uri="{FF2B5EF4-FFF2-40B4-BE49-F238E27FC236}">
                  <a16:creationId xmlns:a16="http://schemas.microsoft.com/office/drawing/2014/main" id="{A2DEF9BC-2D8B-B741-B08A-52DDE47B9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l.png">
              <a:extLst>
                <a:ext uri="{FF2B5EF4-FFF2-40B4-BE49-F238E27FC236}">
                  <a16:creationId xmlns:a16="http://schemas.microsoft.com/office/drawing/2014/main" id="{1EEE5C81-298D-0143-B90E-BE1881C19A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l.png">
              <a:extLst>
                <a:ext uri="{FF2B5EF4-FFF2-40B4-BE49-F238E27FC236}">
                  <a16:creationId xmlns:a16="http://schemas.microsoft.com/office/drawing/2014/main" id="{778AFB4D-DC13-DE4C-8EAA-56D1707779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t.png">
              <a:extLst>
                <a:ext uri="{FF2B5EF4-FFF2-40B4-BE49-F238E27FC236}">
                  <a16:creationId xmlns:a16="http://schemas.microsoft.com/office/drawing/2014/main" id="{78B41F4D-A577-B545-8164-36D853982B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cz.png">
              <a:extLst>
                <a:ext uri="{FF2B5EF4-FFF2-40B4-BE49-F238E27FC236}">
                  <a16:creationId xmlns:a16="http://schemas.microsoft.com/office/drawing/2014/main" id="{5D5E31F2-5D6F-E64B-A37B-D227FD526D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ro.png">
              <a:extLst>
                <a:ext uri="{FF2B5EF4-FFF2-40B4-BE49-F238E27FC236}">
                  <a16:creationId xmlns:a16="http://schemas.microsoft.com/office/drawing/2014/main" id="{B620FFBC-7CFE-8B47-875E-94DBABF14A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se.png">
              <a:extLst>
                <a:ext uri="{FF2B5EF4-FFF2-40B4-BE49-F238E27FC236}">
                  <a16:creationId xmlns:a16="http://schemas.microsoft.com/office/drawing/2014/main" id="{C12E7B2A-D12A-CA44-BBBB-D09D1B1D08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ch.png">
              <a:extLst>
                <a:ext uri="{FF2B5EF4-FFF2-40B4-BE49-F238E27FC236}">
                  <a16:creationId xmlns:a16="http://schemas.microsoft.com/office/drawing/2014/main" id="{4329E760-52C2-EC4A-9F9F-DA95A81A2B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>
              <a:extLst>
                <a:ext uri="{FF2B5EF4-FFF2-40B4-BE49-F238E27FC236}">
                  <a16:creationId xmlns:a16="http://schemas.microsoft.com/office/drawing/2014/main" id="{0B8D1459-15FD-004C-84D0-C6F1AB2CA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24E3FF2-D625-0F4C-9E1D-97D3C5A651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0097F25-38BB-5240-8ADA-02B663DCD4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3" name="Picture 62" descr="ca.png">
              <a:extLst>
                <a:ext uri="{FF2B5EF4-FFF2-40B4-BE49-F238E27FC236}">
                  <a16:creationId xmlns:a16="http://schemas.microsoft.com/office/drawing/2014/main" id="{5C8F3CCC-3ABF-214D-B4E4-460E9726EB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si.png">
              <a:extLst>
                <a:ext uri="{FF2B5EF4-FFF2-40B4-BE49-F238E27FC236}">
                  <a16:creationId xmlns:a16="http://schemas.microsoft.com/office/drawing/2014/main" id="{A7094FB1-5C7D-3847-99E8-369C0BD5E0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62763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1" y="882193"/>
            <a:ext cx="11764799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1"/>
            </a:lvl1pPr>
            <a:lvl2pPr>
              <a:defRPr sz="1791"/>
            </a:lvl2pPr>
            <a:lvl3pPr>
              <a:defRPr sz="1791"/>
            </a:lvl3pPr>
            <a:lvl4pPr>
              <a:defRPr sz="1791"/>
            </a:lvl4pPr>
            <a:lvl5pPr>
              <a:defRPr sz="1791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6700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93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40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82" y="6201717"/>
            <a:ext cx="3761753" cy="21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7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‹N°›</a:t>
            </a:fld>
            <a:endParaRPr lang="en-GB" sz="797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2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6">
            <a:extLst>
              <a:ext uri="{FF2B5EF4-FFF2-40B4-BE49-F238E27FC236}">
                <a16:creationId xmlns:a16="http://schemas.microsoft.com/office/drawing/2014/main" id="{AEB551CF-2079-1143-8BDA-FEB21A64A2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60" y="180954"/>
            <a:ext cx="10140882" cy="50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F021545F-0645-6340-A8C0-98EBAD673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192"/>
            <a:ext cx="11795829" cy="5534968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A952114-5369-D145-9AA5-C7D04E9820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21"/>
            <a:ext cx="1641396" cy="105919"/>
          </a:xfrm>
          <a:prstGeom prst="rect">
            <a:avLst/>
          </a:prstGeom>
        </p:spPr>
      </p:pic>
      <p:grpSp>
        <p:nvGrpSpPr>
          <p:cNvPr id="221" name="Group 220">
            <a:extLst>
              <a:ext uri="{FF2B5EF4-FFF2-40B4-BE49-F238E27FC236}">
                <a16:creationId xmlns:a16="http://schemas.microsoft.com/office/drawing/2014/main" id="{583C7F1E-0F53-4C44-8CB0-D8D28BDFD86E}"/>
              </a:ext>
            </a:extLst>
          </p:cNvPr>
          <p:cNvGrpSpPr/>
          <p:nvPr userDrawn="1"/>
        </p:nvGrpSpPr>
        <p:grpSpPr>
          <a:xfrm>
            <a:off x="227310" y="6572057"/>
            <a:ext cx="9306299" cy="144115"/>
            <a:chOff x="226688" y="6572055"/>
            <a:chExt cx="9280921" cy="144114"/>
          </a:xfrm>
        </p:grpSpPr>
        <p:pic>
          <p:nvPicPr>
            <p:cNvPr id="222" name="Picture 221" descr="at.png">
              <a:extLst>
                <a:ext uri="{FF2B5EF4-FFF2-40B4-BE49-F238E27FC236}">
                  <a16:creationId xmlns:a16="http://schemas.microsoft.com/office/drawing/2014/main" id="{9F8CBE46-CFD4-C040-B51C-81CC9C0B8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3" name="Picture 222" descr="be.png">
              <a:extLst>
                <a:ext uri="{FF2B5EF4-FFF2-40B4-BE49-F238E27FC236}">
                  <a16:creationId xmlns:a16="http://schemas.microsoft.com/office/drawing/2014/main" id="{BDA6C7BF-CB4E-0845-8B4B-A93C1FB2B5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4" name="Picture 223" descr="ch.png">
              <a:extLst>
                <a:ext uri="{FF2B5EF4-FFF2-40B4-BE49-F238E27FC236}">
                  <a16:creationId xmlns:a16="http://schemas.microsoft.com/office/drawing/2014/main" id="{5FF7F18D-B1A6-E348-B0CA-F76DDC4110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cz.png">
              <a:extLst>
                <a:ext uri="{FF2B5EF4-FFF2-40B4-BE49-F238E27FC236}">
                  <a16:creationId xmlns:a16="http://schemas.microsoft.com/office/drawing/2014/main" id="{E8F88A83-E552-C44E-960D-36DD19AD9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de.png">
              <a:extLst>
                <a:ext uri="{FF2B5EF4-FFF2-40B4-BE49-F238E27FC236}">
                  <a16:creationId xmlns:a16="http://schemas.microsoft.com/office/drawing/2014/main" id="{C0890234-E227-FB48-ACF3-96A7279C9B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dk.png">
              <a:extLst>
                <a:ext uri="{FF2B5EF4-FFF2-40B4-BE49-F238E27FC236}">
                  <a16:creationId xmlns:a16="http://schemas.microsoft.com/office/drawing/2014/main" id="{995B88F2-9D49-D045-86EE-586F43241B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ee.png">
              <a:extLst>
                <a:ext uri="{FF2B5EF4-FFF2-40B4-BE49-F238E27FC236}">
                  <a16:creationId xmlns:a16="http://schemas.microsoft.com/office/drawing/2014/main" id="{1EA4F2ED-4713-114B-A49C-7EC620A234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es.png">
              <a:extLst>
                <a:ext uri="{FF2B5EF4-FFF2-40B4-BE49-F238E27FC236}">
                  <a16:creationId xmlns:a16="http://schemas.microsoft.com/office/drawing/2014/main" id="{20920ABB-FA8D-124E-8E8A-A64AB48AD3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fi.png">
              <a:extLst>
                <a:ext uri="{FF2B5EF4-FFF2-40B4-BE49-F238E27FC236}">
                  <a16:creationId xmlns:a16="http://schemas.microsoft.com/office/drawing/2014/main" id="{1B5A6296-342F-864A-8089-B3210DF42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fr.png">
              <a:extLst>
                <a:ext uri="{FF2B5EF4-FFF2-40B4-BE49-F238E27FC236}">
                  <a16:creationId xmlns:a16="http://schemas.microsoft.com/office/drawing/2014/main" id="{9C61EC06-B596-4A49-A689-E1A6F429E3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gr.png">
              <a:extLst>
                <a:ext uri="{FF2B5EF4-FFF2-40B4-BE49-F238E27FC236}">
                  <a16:creationId xmlns:a16="http://schemas.microsoft.com/office/drawing/2014/main" id="{4C5BB55F-ABBA-0A4F-A216-F9534F8389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hu.png">
              <a:extLst>
                <a:ext uri="{FF2B5EF4-FFF2-40B4-BE49-F238E27FC236}">
                  <a16:creationId xmlns:a16="http://schemas.microsoft.com/office/drawing/2014/main" id="{86548D9D-9644-D142-87A1-60FD070599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ie.png">
              <a:extLst>
                <a:ext uri="{FF2B5EF4-FFF2-40B4-BE49-F238E27FC236}">
                  <a16:creationId xmlns:a16="http://schemas.microsoft.com/office/drawing/2014/main" id="{77FC7B12-E67A-344D-B320-8A7461C3B9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it.png">
              <a:extLst>
                <a:ext uri="{FF2B5EF4-FFF2-40B4-BE49-F238E27FC236}">
                  <a16:creationId xmlns:a16="http://schemas.microsoft.com/office/drawing/2014/main" id="{A9E8E719-B353-3045-BCA5-95B75A61C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lu.png">
              <a:extLst>
                <a:ext uri="{FF2B5EF4-FFF2-40B4-BE49-F238E27FC236}">
                  <a16:creationId xmlns:a16="http://schemas.microsoft.com/office/drawing/2014/main" id="{17362415-64B8-9245-BDF6-34E0E2F36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nl.png">
              <a:extLst>
                <a:ext uri="{FF2B5EF4-FFF2-40B4-BE49-F238E27FC236}">
                  <a16:creationId xmlns:a16="http://schemas.microsoft.com/office/drawing/2014/main" id="{81F3EBE3-0ED9-C046-9781-9C4BF469B8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no.png">
              <a:extLst>
                <a:ext uri="{FF2B5EF4-FFF2-40B4-BE49-F238E27FC236}">
                  <a16:creationId xmlns:a16="http://schemas.microsoft.com/office/drawing/2014/main" id="{AEA6720C-ADA9-9243-8D72-E1C77D4AB9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pl.png">
              <a:extLst>
                <a:ext uri="{FF2B5EF4-FFF2-40B4-BE49-F238E27FC236}">
                  <a16:creationId xmlns:a16="http://schemas.microsoft.com/office/drawing/2014/main" id="{323922CD-CAF9-5C4F-9772-D5E06ED492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pt.png">
              <a:extLst>
                <a:ext uri="{FF2B5EF4-FFF2-40B4-BE49-F238E27FC236}">
                  <a16:creationId xmlns:a16="http://schemas.microsoft.com/office/drawing/2014/main" id="{BEF6A8ED-A687-3641-8A3D-98FF1EB38E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ro.png">
              <a:extLst>
                <a:ext uri="{FF2B5EF4-FFF2-40B4-BE49-F238E27FC236}">
                  <a16:creationId xmlns:a16="http://schemas.microsoft.com/office/drawing/2014/main" id="{69AEB582-CE13-BD44-9CD0-8FA60F4246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se.png">
              <a:extLst>
                <a:ext uri="{FF2B5EF4-FFF2-40B4-BE49-F238E27FC236}">
                  <a16:creationId xmlns:a16="http://schemas.microsoft.com/office/drawing/2014/main" id="{89B4A3B4-1FF5-AA40-9772-04813357D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uk.png">
              <a:extLst>
                <a:ext uri="{FF2B5EF4-FFF2-40B4-BE49-F238E27FC236}">
                  <a16:creationId xmlns:a16="http://schemas.microsoft.com/office/drawing/2014/main" id="{C7D1DAA6-12E5-ED4D-994E-5D93AC3584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ca.png">
              <a:extLst>
                <a:ext uri="{FF2B5EF4-FFF2-40B4-BE49-F238E27FC236}">
                  <a16:creationId xmlns:a16="http://schemas.microsoft.com/office/drawing/2014/main" id="{CE976845-3E82-C142-91FA-28486F469D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7CB4DE45-98CA-5E44-95BD-CF8058D02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6" name="Picture 245" descr="si.png">
              <a:extLst>
                <a:ext uri="{FF2B5EF4-FFF2-40B4-BE49-F238E27FC236}">
                  <a16:creationId xmlns:a16="http://schemas.microsoft.com/office/drawing/2014/main" id="{23F0595E-6C5F-0146-BCD0-5905CAC1C1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44277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-subtitle-blank-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11267" y="419101"/>
            <a:ext cx="11002804" cy="342899"/>
          </a:xfrm>
        </p:spPr>
        <p:txBody>
          <a:bodyPr>
            <a:normAutofit/>
          </a:bodyPr>
          <a:lstStyle>
            <a:lvl1pPr>
              <a:defRPr sz="2792">
                <a:solidFill>
                  <a:srgbClr val="338DD8"/>
                </a:solidFill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11267" y="801380"/>
            <a:ext cx="11002804" cy="379720"/>
          </a:xfrm>
        </p:spPr>
        <p:txBody>
          <a:bodyPr>
            <a:normAutofit/>
          </a:bodyPr>
          <a:lstStyle>
            <a:lvl1pPr marL="0" indent="0">
              <a:buNone/>
              <a:defRPr sz="1995" baseline="0">
                <a:solidFill>
                  <a:schemeClr val="bg1"/>
                </a:solidFill>
              </a:defRPr>
            </a:lvl1pPr>
          </a:lstStyle>
          <a:p>
            <a:r>
              <a:rPr lang="en-US" sz="1995" b="0" dirty="0"/>
              <a:t>Click to add subtitle</a:t>
            </a:r>
            <a:endParaRPr lang="en-US" sz="1596" b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88E80-023E-DD44-B6D8-CB90E457133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2216303-62A7-0F49-B01E-66276E58311E}" type="datetime3">
              <a:rPr lang="en-US" smtClean="0"/>
              <a:t>27 April 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28988F-B721-6D4D-895A-E502E5852E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DART – Double Asteroid Redirection Test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47EC0C-C125-A24E-A30A-2456F48151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74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55106" y="1179513"/>
            <a:ext cx="10315129" cy="480218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E768D3-E9BA-FA45-B974-2C7727F4E01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8532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799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2C63A15-875E-59DC-0D5E-A65CE65E7876}"/>
              </a:ext>
            </a:extLst>
          </p:cNvPr>
          <p:cNvCxnSpPr/>
          <p:nvPr userDrawn="1"/>
        </p:nvCxnSpPr>
        <p:spPr>
          <a:xfrm>
            <a:off x="228470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890B93-6159-8AE7-5AF2-C963E841A5B1}"/>
              </a:ext>
            </a:extLst>
          </p:cNvPr>
          <p:cNvCxnSpPr>
            <a:cxnSpLocks/>
          </p:cNvCxnSpPr>
          <p:nvPr userDrawn="1"/>
        </p:nvCxnSpPr>
        <p:spPr>
          <a:xfrm>
            <a:off x="216000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3977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2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9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1" y="882000"/>
            <a:ext cx="11764799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7F448FA-E223-CD5E-1D7D-D78845139425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7038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bg>
      <p:bgPr>
        <a:solidFill>
          <a:srgbClr val="003249">
            <a:alpha val="7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atellite and satellite in space&#10;&#10;AI-generated content may be incorrect.">
            <a:extLst>
              <a:ext uri="{FF2B5EF4-FFF2-40B4-BE49-F238E27FC236}">
                <a16:creationId xmlns:a16="http://schemas.microsoft.com/office/drawing/2014/main" id="{20021568-4AE6-B043-649D-640483573C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9" y="0"/>
            <a:ext cx="12192000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-3860" y="0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351588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‹N°›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60" y="6465593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74336"/>
      </p:ext>
    </p:extLst>
  </p:cSld>
  <p:clrMapOvr>
    <a:masterClrMapping/>
  </p:clrMapOvr>
  <p:hf sldNum="0" hd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017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4">
  <p:cSld name="DARK4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3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82" name="Google Shape;82;p33"/>
          <p:cNvGraphicFramePr/>
          <p:nvPr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3" name="Google Shape;83;p33"/>
          <p:cNvGraphicFramePr/>
          <p:nvPr/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4" name="Google Shape;84;p33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3148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logo of a space station&#10;&#10;Description automatically generated">
            <a:extLst>
              <a:ext uri="{FF2B5EF4-FFF2-40B4-BE49-F238E27FC236}">
                <a16:creationId xmlns:a16="http://schemas.microsoft.com/office/drawing/2014/main" id="{6D565F37-2389-8B1C-2C86-0FFF48A977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024" y="90252"/>
            <a:ext cx="689551" cy="68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899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 dirty="0"/>
              <a:t>Click to edit </a:t>
            </a:r>
            <a:r>
              <a:rPr lang="en-GB" noProof="0" dirty="0"/>
              <a:t>Master</a:t>
            </a:r>
            <a:r>
              <a:rPr lang="en-US" noProof="0" dirty="0"/>
              <a:t> text styles</a:t>
            </a:r>
          </a:p>
          <a:p>
            <a:pPr lvl="1"/>
            <a:r>
              <a:rPr lang="en-GB" noProof="0" dirty="0"/>
              <a:t>Second</a:t>
            </a:r>
            <a:r>
              <a:rPr lang="en-US" noProof="0" dirty="0"/>
              <a:t> level</a:t>
            </a:r>
          </a:p>
          <a:p>
            <a:pPr lvl="2"/>
            <a:r>
              <a:rPr lang="en-US" noProof="0" dirty="0"/>
              <a:t>Third </a:t>
            </a:r>
            <a:r>
              <a:rPr lang="en-GB" noProof="0" dirty="0"/>
              <a:t>level</a:t>
            </a:r>
          </a:p>
          <a:p>
            <a:pPr lvl="3"/>
            <a:r>
              <a:rPr lang="en-GB" noProof="0" dirty="0"/>
              <a:t>Fourth</a:t>
            </a:r>
            <a:r>
              <a:rPr lang="en-US" noProof="0" dirty="0"/>
              <a:t> level</a:t>
            </a:r>
          </a:p>
          <a:p>
            <a:pPr lvl="4"/>
            <a:r>
              <a:rPr lang="en-GB" noProof="0" dirty="0"/>
              <a:t>Fifth</a:t>
            </a:r>
            <a:r>
              <a:rPr lang="en-US" noProof="0" dirty="0"/>
              <a:t> level</a:t>
            </a:r>
            <a:endParaRPr lang="en-GB" noProof="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5082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0575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9200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2541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8040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9292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31047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"/>
            <a:ext cx="12225338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 sz="1795">
                  <a:solidFill>
                    <a:srgbClr val="FFFFFF"/>
                  </a:solidFill>
                  <a:latin typeface="Arial" pitchFamily="-106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 sz="1795">
                  <a:solidFill>
                    <a:srgbClr val="FFFFFF"/>
                  </a:solidFill>
                  <a:latin typeface="Arial" pitchFamily="-106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475178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611267" y="1600200"/>
            <a:ext cx="11002804" cy="1828800"/>
          </a:xfrm>
        </p:spPr>
        <p:txBody>
          <a:bodyPr/>
          <a:lstStyle>
            <a:lvl1pPr>
              <a:defRPr sz="4787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475179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33802" y="3886200"/>
            <a:ext cx="8557737" cy="1752600"/>
          </a:xfrm>
        </p:spPr>
        <p:txBody>
          <a:bodyPr/>
          <a:lstStyle>
            <a:lvl1pPr marL="0" indent="0" algn="ctr">
              <a:buFont typeface="Wingdings" pitchFamily="-106" charset="2"/>
              <a:buNone/>
              <a:defRPr sz="3591"/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2871F-4043-B549-B4D4-982AD20CA0FE}" type="slidenum">
              <a:rPr lang="fr-FR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19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5">
  <p:cSld name="DARK5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4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87" name="Google Shape;87;p34"/>
          <p:cNvGraphicFramePr/>
          <p:nvPr/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8" name="Google Shape;88;p34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8A6F87-F527-E54E-8470-119444C3BFE7}" type="slidenum">
              <a:rPr lang="fr-FR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4559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5719" y="4406903"/>
            <a:ext cx="10391537" cy="1362075"/>
          </a:xfrm>
        </p:spPr>
        <p:txBody>
          <a:bodyPr anchor="t"/>
          <a:lstStyle>
            <a:lvl1pPr algn="l">
              <a:defRPr sz="3989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5719" y="2906713"/>
            <a:ext cx="10391537" cy="1500187"/>
          </a:xfrm>
        </p:spPr>
        <p:txBody>
          <a:bodyPr anchor="b"/>
          <a:lstStyle>
            <a:lvl1pPr marL="0" indent="0">
              <a:buNone/>
              <a:defRPr sz="1995"/>
            </a:lvl1pPr>
            <a:lvl2pPr marL="455970" indent="0">
              <a:buNone/>
              <a:defRPr sz="1795"/>
            </a:lvl2pPr>
            <a:lvl3pPr marL="911939" indent="0">
              <a:buNone/>
              <a:defRPr sz="1596"/>
            </a:lvl3pPr>
            <a:lvl4pPr marL="1367908" indent="0">
              <a:buNone/>
              <a:defRPr sz="1396"/>
            </a:lvl4pPr>
            <a:lvl5pPr marL="1823877" indent="0">
              <a:buNone/>
              <a:defRPr sz="1396"/>
            </a:lvl5pPr>
            <a:lvl6pPr marL="2279847" indent="0">
              <a:buNone/>
              <a:defRPr sz="1396"/>
            </a:lvl6pPr>
            <a:lvl7pPr marL="2735817" indent="0">
              <a:buNone/>
              <a:defRPr sz="1396"/>
            </a:lvl7pPr>
            <a:lvl8pPr marL="3191786" indent="0">
              <a:buNone/>
              <a:defRPr sz="1396"/>
            </a:lvl8pPr>
            <a:lvl9pPr marL="3647755" indent="0">
              <a:buNone/>
              <a:defRPr sz="1396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4C435-7B6A-C646-9C5E-FE5E1D828DC4}" type="slidenum">
              <a:rPr lang="fr-FR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8074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11267" y="1600203"/>
            <a:ext cx="5399524" cy="4530725"/>
          </a:xfrm>
        </p:spPr>
        <p:txBody>
          <a:bodyPr/>
          <a:lstStyle>
            <a:lvl1pPr>
              <a:defRPr sz="2792"/>
            </a:lvl1pPr>
            <a:lvl2pPr>
              <a:defRPr sz="2393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14547" y="1600203"/>
            <a:ext cx="5399524" cy="4530725"/>
          </a:xfrm>
        </p:spPr>
        <p:txBody>
          <a:bodyPr/>
          <a:lstStyle>
            <a:lvl1pPr>
              <a:defRPr sz="2792"/>
            </a:lvl1pPr>
            <a:lvl2pPr>
              <a:defRPr sz="2393"/>
            </a:lvl2pPr>
            <a:lvl3pPr>
              <a:defRPr sz="1995"/>
            </a:lvl3pPr>
            <a:lvl4pPr>
              <a:defRPr sz="1795"/>
            </a:lvl4pPr>
            <a:lvl5pPr>
              <a:defRPr sz="1795"/>
            </a:lvl5pPr>
            <a:lvl6pPr>
              <a:defRPr sz="1795"/>
            </a:lvl6pPr>
            <a:lvl7pPr>
              <a:defRPr sz="1795"/>
            </a:lvl7pPr>
            <a:lvl8pPr>
              <a:defRPr sz="1795"/>
            </a:lvl8pPr>
            <a:lvl9pPr>
              <a:defRPr sz="1795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E6F763-57FA-224F-A2ED-8782671ABE6E}" type="slidenum">
              <a:rPr lang="fr-FR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9238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267" y="274637"/>
            <a:ext cx="1100280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1267" y="1535113"/>
            <a:ext cx="5401647" cy="639763"/>
          </a:xfrm>
        </p:spPr>
        <p:txBody>
          <a:bodyPr anchor="b"/>
          <a:lstStyle>
            <a:lvl1pPr marL="0" indent="0">
              <a:buNone/>
              <a:defRPr sz="2393" b="1"/>
            </a:lvl1pPr>
            <a:lvl2pPr marL="455970" indent="0">
              <a:buNone/>
              <a:defRPr sz="1995" b="1"/>
            </a:lvl2pPr>
            <a:lvl3pPr marL="911939" indent="0">
              <a:buNone/>
              <a:defRPr sz="1795" b="1"/>
            </a:lvl3pPr>
            <a:lvl4pPr marL="1367908" indent="0">
              <a:buNone/>
              <a:defRPr sz="1596" b="1"/>
            </a:lvl4pPr>
            <a:lvl5pPr marL="1823877" indent="0">
              <a:buNone/>
              <a:defRPr sz="1596" b="1"/>
            </a:lvl5pPr>
            <a:lvl6pPr marL="2279847" indent="0">
              <a:buNone/>
              <a:defRPr sz="1596" b="1"/>
            </a:lvl6pPr>
            <a:lvl7pPr marL="2735817" indent="0">
              <a:buNone/>
              <a:defRPr sz="1596" b="1"/>
            </a:lvl7pPr>
            <a:lvl8pPr marL="3191786" indent="0">
              <a:buNone/>
              <a:defRPr sz="1596" b="1"/>
            </a:lvl8pPr>
            <a:lvl9pPr marL="3647755" indent="0">
              <a:buNone/>
              <a:defRPr sz="1596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1267" y="2174875"/>
            <a:ext cx="5401647" cy="3951288"/>
          </a:xfrm>
        </p:spPr>
        <p:txBody>
          <a:bodyPr/>
          <a:lstStyle>
            <a:lvl1pPr>
              <a:defRPr sz="2393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210305" y="1535113"/>
            <a:ext cx="5403769" cy="639763"/>
          </a:xfrm>
        </p:spPr>
        <p:txBody>
          <a:bodyPr anchor="b"/>
          <a:lstStyle>
            <a:lvl1pPr marL="0" indent="0">
              <a:buNone/>
              <a:defRPr sz="2393" b="1"/>
            </a:lvl1pPr>
            <a:lvl2pPr marL="455970" indent="0">
              <a:buNone/>
              <a:defRPr sz="1995" b="1"/>
            </a:lvl2pPr>
            <a:lvl3pPr marL="911939" indent="0">
              <a:buNone/>
              <a:defRPr sz="1795" b="1"/>
            </a:lvl3pPr>
            <a:lvl4pPr marL="1367908" indent="0">
              <a:buNone/>
              <a:defRPr sz="1596" b="1"/>
            </a:lvl4pPr>
            <a:lvl5pPr marL="1823877" indent="0">
              <a:buNone/>
              <a:defRPr sz="1596" b="1"/>
            </a:lvl5pPr>
            <a:lvl6pPr marL="2279847" indent="0">
              <a:buNone/>
              <a:defRPr sz="1596" b="1"/>
            </a:lvl6pPr>
            <a:lvl7pPr marL="2735817" indent="0">
              <a:buNone/>
              <a:defRPr sz="1596" b="1"/>
            </a:lvl7pPr>
            <a:lvl8pPr marL="3191786" indent="0">
              <a:buNone/>
              <a:defRPr sz="1596" b="1"/>
            </a:lvl8pPr>
            <a:lvl9pPr marL="3647755" indent="0">
              <a:buNone/>
              <a:defRPr sz="1596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210305" y="2174875"/>
            <a:ext cx="5403769" cy="3951288"/>
          </a:xfrm>
        </p:spPr>
        <p:txBody>
          <a:bodyPr/>
          <a:lstStyle>
            <a:lvl1pPr>
              <a:defRPr sz="2393"/>
            </a:lvl1pPr>
            <a:lvl2pPr>
              <a:defRPr sz="1995"/>
            </a:lvl2pPr>
            <a:lvl3pPr>
              <a:defRPr sz="179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1B8F5F-5B73-2648-B095-42ADA289FF1B}" type="slidenum">
              <a:rPr lang="fr-FR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4285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0CB978-03C5-9444-AD7A-37D49AB0169C}" type="slidenum">
              <a:rPr lang="fr-FR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3855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964F4D-6A01-0A41-BCC0-5E640FB29CCB}" type="slidenum">
              <a:rPr lang="fr-FR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7096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269" y="273049"/>
            <a:ext cx="4022052" cy="1162051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79767" y="273053"/>
            <a:ext cx="6834304" cy="5853113"/>
          </a:xfrm>
        </p:spPr>
        <p:txBody>
          <a:bodyPr/>
          <a:lstStyle>
            <a:lvl1pPr>
              <a:defRPr sz="3192"/>
            </a:lvl1pPr>
            <a:lvl2pPr>
              <a:defRPr sz="2792"/>
            </a:lvl2pPr>
            <a:lvl3pPr>
              <a:defRPr sz="2393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11269" y="1435103"/>
            <a:ext cx="4022052" cy="4691063"/>
          </a:xfrm>
        </p:spPr>
        <p:txBody>
          <a:bodyPr/>
          <a:lstStyle>
            <a:lvl1pPr marL="0" indent="0">
              <a:buNone/>
              <a:defRPr sz="1396"/>
            </a:lvl1pPr>
            <a:lvl2pPr marL="455970" indent="0">
              <a:buNone/>
              <a:defRPr sz="1197"/>
            </a:lvl2pPr>
            <a:lvl3pPr marL="911939" indent="0">
              <a:buNone/>
              <a:defRPr sz="997"/>
            </a:lvl3pPr>
            <a:lvl4pPr marL="1367908" indent="0">
              <a:buNone/>
              <a:defRPr sz="897"/>
            </a:lvl4pPr>
            <a:lvl5pPr marL="1823877" indent="0">
              <a:buNone/>
              <a:defRPr sz="897"/>
            </a:lvl5pPr>
            <a:lvl6pPr marL="2279847" indent="0">
              <a:buNone/>
              <a:defRPr sz="897"/>
            </a:lvl6pPr>
            <a:lvl7pPr marL="2735817" indent="0">
              <a:buNone/>
              <a:defRPr sz="897"/>
            </a:lvl7pPr>
            <a:lvl8pPr marL="3191786" indent="0">
              <a:buNone/>
              <a:defRPr sz="897"/>
            </a:lvl8pPr>
            <a:lvl9pPr marL="3647755" indent="0">
              <a:buNone/>
              <a:defRPr sz="89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4A6C75-53B3-5643-8A63-69C20B24968A}" type="slidenum">
              <a:rPr lang="fr-FR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2770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96252" y="4800600"/>
            <a:ext cx="7335203" cy="566739"/>
          </a:xfrm>
        </p:spPr>
        <p:txBody>
          <a:bodyPr anchor="b"/>
          <a:lstStyle>
            <a:lvl1pPr algn="l">
              <a:defRPr sz="1995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96252" y="612775"/>
            <a:ext cx="7335203" cy="4114800"/>
          </a:xfrm>
        </p:spPr>
        <p:txBody>
          <a:bodyPr/>
          <a:lstStyle>
            <a:lvl1pPr marL="0" indent="0">
              <a:buNone/>
              <a:defRPr sz="3192"/>
            </a:lvl1pPr>
            <a:lvl2pPr marL="455970" indent="0">
              <a:buNone/>
              <a:defRPr sz="2792"/>
            </a:lvl2pPr>
            <a:lvl3pPr marL="911939" indent="0">
              <a:buNone/>
              <a:defRPr sz="2393"/>
            </a:lvl3pPr>
            <a:lvl4pPr marL="1367908" indent="0">
              <a:buNone/>
              <a:defRPr sz="1995"/>
            </a:lvl4pPr>
            <a:lvl5pPr marL="1823877" indent="0">
              <a:buNone/>
              <a:defRPr sz="1995"/>
            </a:lvl5pPr>
            <a:lvl6pPr marL="2279847" indent="0">
              <a:buNone/>
              <a:defRPr sz="1995"/>
            </a:lvl6pPr>
            <a:lvl7pPr marL="2735817" indent="0">
              <a:buNone/>
              <a:defRPr sz="1995"/>
            </a:lvl7pPr>
            <a:lvl8pPr marL="3191786" indent="0">
              <a:buNone/>
              <a:defRPr sz="1995"/>
            </a:lvl8pPr>
            <a:lvl9pPr marL="3647755" indent="0">
              <a:buNone/>
              <a:defRPr sz="1995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96252" y="5367338"/>
            <a:ext cx="7335203" cy="804863"/>
          </a:xfrm>
        </p:spPr>
        <p:txBody>
          <a:bodyPr/>
          <a:lstStyle>
            <a:lvl1pPr marL="0" indent="0">
              <a:buNone/>
              <a:defRPr sz="1396"/>
            </a:lvl1pPr>
            <a:lvl2pPr marL="455970" indent="0">
              <a:buNone/>
              <a:defRPr sz="1197"/>
            </a:lvl2pPr>
            <a:lvl3pPr marL="911939" indent="0">
              <a:buNone/>
              <a:defRPr sz="997"/>
            </a:lvl3pPr>
            <a:lvl4pPr marL="1367908" indent="0">
              <a:buNone/>
              <a:defRPr sz="897"/>
            </a:lvl4pPr>
            <a:lvl5pPr marL="1823877" indent="0">
              <a:buNone/>
              <a:defRPr sz="897"/>
            </a:lvl5pPr>
            <a:lvl6pPr marL="2279847" indent="0">
              <a:buNone/>
              <a:defRPr sz="897"/>
            </a:lvl6pPr>
            <a:lvl7pPr marL="2735817" indent="0">
              <a:buNone/>
              <a:defRPr sz="897"/>
            </a:lvl7pPr>
            <a:lvl8pPr marL="3191786" indent="0">
              <a:buNone/>
              <a:defRPr sz="897"/>
            </a:lvl8pPr>
            <a:lvl9pPr marL="3647755" indent="0">
              <a:buNone/>
              <a:defRPr sz="89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69390D-E61C-1247-91B8-5FFB67B6705A}" type="slidenum">
              <a:rPr lang="fr-FR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4005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DA2586-46EA-D248-B0B4-1882FBA46D5F}" type="slidenum">
              <a:rPr lang="fr-FR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4806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63370" y="277813"/>
            <a:ext cx="2750701" cy="5853112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11267" y="277813"/>
            <a:ext cx="8048348" cy="5853112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592D53-47E1-4F43-B795-E1F35775B660}" type="slidenum">
              <a:rPr lang="fr-FR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987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6">
  <p:cSld name="DARK6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5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body" idx="1"/>
          </p:nvPr>
        </p:nvSpPr>
        <p:spPr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re. Texte et clip multimé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267" y="277813"/>
            <a:ext cx="11002804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11267" y="1600203"/>
            <a:ext cx="5399524" cy="45307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half" idx="2"/>
          </p:nvPr>
        </p:nvSpPr>
        <p:spPr>
          <a:xfrm>
            <a:off x="6214547" y="1600203"/>
            <a:ext cx="5399524" cy="4530725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5D3DB1-6D41-7D43-8BCB-3F768B3FC0C8}" type="slidenum">
              <a:rPr lang="fr-FR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6439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267" y="277813"/>
            <a:ext cx="11002804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11267" y="1600203"/>
            <a:ext cx="5399524" cy="45307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214547" y="1600202"/>
            <a:ext cx="5399524" cy="21891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214547" y="3941763"/>
            <a:ext cx="5399524" cy="21891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F4786-9751-FE4A-9E53-B6D359AA9D7E}" type="slidenum">
              <a:rPr lang="fr-FR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4896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267" y="277813"/>
            <a:ext cx="11002804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11267" y="1600203"/>
            <a:ext cx="5399524" cy="45307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14547" y="1600203"/>
            <a:ext cx="5399524" cy="45307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E6179F-7AFC-BC4C-9EEC-F60264E926C0}" type="slidenum">
              <a:rPr lang="fr-FR">
                <a:solidFill>
                  <a:srgbClr val="FFFFFF"/>
                </a:solidFill>
              </a:rPr>
              <a:pPr/>
              <a:t>‹N°›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907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RK7">
  <p:cSld name="DARK7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 txBox="1">
            <a:spLocks noGrp="1"/>
          </p:cNvSpPr>
          <p:nvPr>
            <p:ph type="body" idx="1"/>
          </p:nvPr>
        </p:nvSpPr>
        <p:spPr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marL="1371600" lvl="2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3pPr>
            <a:lvl4pPr marL="1828800" lvl="3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4pPr>
            <a:lvl5pPr marL="2286000" lvl="4" indent="-2286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5pPr>
            <a:lvl6pPr marL="2743200" lvl="5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cxnSp>
        <p:nvCxnSpPr>
          <p:cNvPr id="95" name="Google Shape;95;p36"/>
          <p:cNvCxnSpPr/>
          <p:nvPr/>
        </p:nvCxnSpPr>
        <p:spPr>
          <a:xfrm>
            <a:off x="218262" y="882193"/>
            <a:ext cx="1176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image" Target="../media/image14.png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image" Target="../media/image13.jpe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image" Target="../media/image16.emf"/><Relationship Id="rId10" Type="http://schemas.openxmlformats.org/officeDocument/2006/relationships/slideLayout" Target="../slideLayouts/slideLayout39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image" Target="../media/image1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16.emf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1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image" Target="../media/image70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image" Target="../media/image69.png"/><Relationship Id="rId2" Type="http://schemas.openxmlformats.org/officeDocument/2006/relationships/slideLayout" Target="../slideLayouts/slideLayout70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24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/>
          <p:nvPr/>
        </p:nvSpPr>
        <p:spPr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800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9"/>
          <p:cNvSpPr txBox="1"/>
          <p:nvPr/>
        </p:nvSpPr>
        <p:spPr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72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" name="Google Shape;12;p19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body" idx="1"/>
          </p:nvPr>
        </p:nvSpPr>
        <p:spPr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/>
          <p:nvPr/>
        </p:nvSpPr>
        <p:spPr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lang="it-IT" sz="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800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19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16;p19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" name="Google Shape;17;p19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0342800" y="6584400"/>
            <a:ext cx="1638000" cy="10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9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0" y="6452225"/>
            <a:ext cx="9956800" cy="40513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/>
          <p:nvPr/>
        </p:nvSpPr>
        <p:spPr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72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body" idx="1"/>
          </p:nvPr>
        </p:nvSpPr>
        <p:spPr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23"/>
          <p:cNvSpPr txBox="1"/>
          <p:nvPr/>
        </p:nvSpPr>
        <p:spPr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72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8" name="Google Shape;138;p23"/>
          <p:cNvSpPr txBox="1"/>
          <p:nvPr/>
        </p:nvSpPr>
        <p:spPr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800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3"/>
          <p:cNvSpPr txBox="1"/>
          <p:nvPr/>
        </p:nvSpPr>
        <p:spPr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lang="it-IT" sz="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800" b="0" i="0" u="none" strike="noStrike" cap="none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2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331489" y="-215904"/>
            <a:ext cx="2095200" cy="13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8467" y="6455517"/>
            <a:ext cx="9956800" cy="40513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63"/>
          <p:cNvSpPr txBox="1"/>
          <p:nvPr/>
        </p:nvSpPr>
        <p:spPr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72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4" name="Google Shape;294;p63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95" name="Google Shape;295;p63"/>
          <p:cNvSpPr txBox="1"/>
          <p:nvPr/>
        </p:nvSpPr>
        <p:spPr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8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63"/>
          <p:cNvSpPr txBox="1">
            <a:spLocks noGrp="1"/>
          </p:cNvSpPr>
          <p:nvPr>
            <p:ph type="body" idx="1"/>
          </p:nvPr>
        </p:nvSpPr>
        <p:spPr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97" name="Google Shape;297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42800" y="6584400"/>
            <a:ext cx="1638000" cy="10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63"/>
          <p:cNvSpPr txBox="1"/>
          <p:nvPr/>
        </p:nvSpPr>
        <p:spPr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lang="it-IT" sz="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8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31489" y="-216085"/>
            <a:ext cx="2093892" cy="131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0" name="Google Shape;300;p63"/>
          <p:cNvCxnSpPr/>
          <p:nvPr/>
        </p:nvCxnSpPr>
        <p:spPr>
          <a:xfrm>
            <a:off x="221435" y="6422971"/>
            <a:ext cx="11736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01" name="Google Shape;301;p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8467" y="6460601"/>
            <a:ext cx="9956800" cy="40513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65"/>
          <p:cNvSpPr txBox="1"/>
          <p:nvPr/>
        </p:nvSpPr>
        <p:spPr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72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6" name="Google Shape;306;p65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974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R="0" lvl="0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0" u="none" strike="noStrike" cap="none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2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07" name="Google Shape;307;p65"/>
          <p:cNvSpPr txBox="1"/>
          <p:nvPr/>
        </p:nvSpPr>
        <p:spPr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8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8" name="Google Shape;308;p65"/>
          <p:cNvCxnSpPr/>
          <p:nvPr/>
        </p:nvCxnSpPr>
        <p:spPr>
          <a:xfrm>
            <a:off x="222041" y="6411947"/>
            <a:ext cx="11768092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09" name="Google Shape;309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1529" y="6578011"/>
            <a:ext cx="1641396" cy="113828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65"/>
          <p:cNvSpPr txBox="1">
            <a:spLocks noGrp="1"/>
          </p:cNvSpPr>
          <p:nvPr>
            <p:ph type="body" idx="1"/>
          </p:nvPr>
        </p:nvSpPr>
        <p:spPr>
          <a:xfrm>
            <a:off x="218859" y="882000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6580" algn="l" rtl="0">
              <a:lnSpc>
                <a:spcPct val="119000"/>
              </a:lnSpc>
              <a:spcBef>
                <a:spcPts val="309"/>
              </a:spcBef>
              <a:spcAft>
                <a:spcPts val="0"/>
              </a:spcAft>
              <a:buClr>
                <a:schemeClr val="accent1"/>
              </a:buClr>
              <a:buSzPts val="1543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1" name="Google Shape;311;p65"/>
          <p:cNvSpPr txBox="1"/>
          <p:nvPr/>
        </p:nvSpPr>
        <p:spPr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fld id="{00000000-1234-1234-1234-123412341234}" type="slidenum">
              <a:rPr lang="it-IT" sz="80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80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" name="Google Shape;312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43245" y="6585917"/>
            <a:ext cx="1636920" cy="105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31489" y="-215904"/>
            <a:ext cx="2095200" cy="13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6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6538" y="6462927"/>
            <a:ext cx="9956800" cy="40513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6" y="6202801"/>
            <a:ext cx="121187" cy="21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7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797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7"/>
            <a:ext cx="6706956" cy="21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69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61010"/>
            <a:ext cx="10108800" cy="5527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 dirty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799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 dirty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11624419" y="6202801"/>
            <a:ext cx="331181" cy="21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7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7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‹N°›</a:t>
            </a:fld>
            <a:endParaRPr lang="en-GB" sz="797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3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7B88B654-6870-4EB8-A79A-306A0238640A}"/>
              </a:ext>
            </a:extLst>
          </p:cNvPr>
          <p:cNvPicPr>
            <a:picLocks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52225"/>
            <a:ext cx="9956800" cy="40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7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92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5pPr>
      <a:lvl6pPr marL="439828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6pPr>
      <a:lvl7pPr marL="879655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7pPr>
      <a:lvl8pPr marL="1319484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8pPr>
      <a:lvl9pPr marL="1759312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7922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4117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2901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0390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47580" indent="-40317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6pPr>
      <a:lvl7pPr marL="3787408" indent="-40317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7pPr>
      <a:lvl8pPr marL="4227236" indent="-40317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8pPr>
      <a:lvl9pPr marL="4667065" indent="-40317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79655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1pPr>
      <a:lvl2pPr marL="439828" algn="l" defTabSz="879655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2pPr>
      <a:lvl3pPr marL="879655" algn="l" defTabSz="879655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3pPr>
      <a:lvl4pPr marL="1319484" algn="l" defTabSz="879655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4pPr>
      <a:lvl5pPr marL="1759312" algn="l" defTabSz="879655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5pPr>
      <a:lvl6pPr marL="2199141" algn="l" defTabSz="879655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6pPr>
      <a:lvl7pPr marL="2638969" algn="l" defTabSz="879655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7pPr>
      <a:lvl8pPr marL="3078796" algn="l" defTabSz="879655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8pPr>
      <a:lvl9pPr marL="3518625" algn="l" defTabSz="879655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EC5BDB-FB93-43FA-9E3C-CF4304807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492" y="365126"/>
            <a:ext cx="105443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5FCC0-80BA-49F2-AD4D-F74B34DA6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492" y="1825625"/>
            <a:ext cx="10544354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F5784-DCA0-460D-85BA-D3B5661240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0492" y="6356352"/>
            <a:ext cx="27507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C3BAC-7942-40A2-BFDA-6F874889AF91}" type="datetimeFigureOut">
              <a:rPr lang="en-GB" smtClean="0"/>
              <a:t>27/04/2025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347AC-0B2F-40E7-9CF1-7F82434779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9643" y="6356352"/>
            <a:ext cx="41260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B8C88-6351-4F58-8F4D-1517FBFE1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4145" y="6356352"/>
            <a:ext cx="27507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CD126-A62B-4DB3-8032-992D69CE293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07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</p:sldLayoutIdLst>
  <p:txStyles>
    <p:titleStyle>
      <a:lvl1pPr algn="l" defTabSz="911939" rtl="0" eaLnBrk="1" latinLnBrk="0" hangingPunct="1">
        <a:lnSpc>
          <a:spcPct val="90000"/>
        </a:lnSpc>
        <a:spcBef>
          <a:spcPct val="0"/>
        </a:spcBef>
        <a:buNone/>
        <a:defRPr lang="en-GB" sz="2992" b="1" kern="1200" dirty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7985" indent="-227985" algn="l" defTabSz="911939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2792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3954" indent="-227985" algn="l" defTabSz="91193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39924" indent="-227985" algn="l" defTabSz="91193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5893" indent="-227985" algn="l" defTabSz="91193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1862" indent="-227985" algn="l" defTabSz="91193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07832" indent="-227985" algn="l" defTabSz="91193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3801" indent="-227985" algn="l" defTabSz="91193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19771" indent="-227985" algn="l" defTabSz="91193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5740" indent="-227985" algn="l" defTabSz="91193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939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5970" algn="l" defTabSz="911939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1939" algn="l" defTabSz="911939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7908" algn="l" defTabSz="911939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3877" algn="l" defTabSz="911939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79847" algn="l" defTabSz="911939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5817" algn="l" defTabSz="911939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1786" algn="l" defTabSz="911939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7755" algn="l" defTabSz="911939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800" noProof="0" dirty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‹N°›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5060D9-A09D-4130-9267-1E715CE49C5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4732B035-7DC9-457A-B11E-1F17E69F566A}"/>
              </a:ext>
            </a:extLst>
          </p:cNvPr>
          <p:cNvPicPr>
            <a:picLocks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7" y="6455517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8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"/>
            <a:ext cx="12225338" cy="6856413"/>
            <a:chOff x="0" y="0"/>
            <a:chExt cx="5760" cy="4319"/>
          </a:xfrm>
        </p:grpSpPr>
        <p:sp>
          <p:nvSpPr>
            <p:cNvPr id="47411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1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1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1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1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2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2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2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2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2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2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2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2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2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2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3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3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3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3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3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3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3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3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3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3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4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4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4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4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4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4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4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4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4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4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415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sz="1795">
                <a:solidFill>
                  <a:srgbClr val="FFFFFF"/>
                </a:solidFill>
                <a:latin typeface="Arial" pitchFamily="-106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7415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 sz="1795">
                  <a:solidFill>
                    <a:srgbClr val="FFFFFF"/>
                  </a:solidFill>
                  <a:latin typeface="Arial" pitchFamily="-106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7415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 sz="1795">
                  <a:solidFill>
                    <a:srgbClr val="FFFFFF"/>
                  </a:solidFill>
                  <a:latin typeface="Arial" pitchFamily="-106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474154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611267" y="277813"/>
            <a:ext cx="1100280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47415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267" y="1600203"/>
            <a:ext cx="11002804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74156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267" y="6243639"/>
            <a:ext cx="285257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197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474157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76992" y="6248400"/>
            <a:ext cx="387135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197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474158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1492" y="6243639"/>
            <a:ext cx="285257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197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F089383-397F-BC42-B947-C8E4640719E1}" type="slidenum">
              <a:rPr lang="fr-FR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pPr/>
              <a:t>‹N°›</a:t>
            </a:fld>
            <a:endParaRPr lang="fr-FR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0075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88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88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88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88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88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5970" algn="ctr" rtl="0" fontAlgn="base">
        <a:spcBef>
          <a:spcPct val="0"/>
        </a:spcBef>
        <a:spcAft>
          <a:spcPct val="0"/>
        </a:spcAft>
        <a:defRPr sz="4388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6" charset="0"/>
        </a:defRPr>
      </a:lvl6pPr>
      <a:lvl7pPr marL="911939" algn="ctr" rtl="0" fontAlgn="base">
        <a:spcBef>
          <a:spcPct val="0"/>
        </a:spcBef>
        <a:spcAft>
          <a:spcPct val="0"/>
        </a:spcAft>
        <a:defRPr sz="4388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6" charset="0"/>
        </a:defRPr>
      </a:lvl7pPr>
      <a:lvl8pPr marL="1367908" algn="ctr" rtl="0" fontAlgn="base">
        <a:spcBef>
          <a:spcPct val="0"/>
        </a:spcBef>
        <a:spcAft>
          <a:spcPct val="0"/>
        </a:spcAft>
        <a:defRPr sz="4388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6" charset="0"/>
        </a:defRPr>
      </a:lvl8pPr>
      <a:lvl9pPr marL="1823877" algn="ctr" rtl="0" fontAlgn="base">
        <a:spcBef>
          <a:spcPct val="0"/>
        </a:spcBef>
        <a:spcAft>
          <a:spcPct val="0"/>
        </a:spcAft>
        <a:defRPr sz="4388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6" charset="0"/>
        </a:defRPr>
      </a:lvl9pPr>
    </p:titleStyle>
    <p:bodyStyle>
      <a:lvl1pPr marL="341977" indent="-34197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6"/>
        </a:buBlip>
        <a:defRPr sz="3192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6" charset="-128"/>
          <a:cs typeface="ＭＳ Ｐゴシック" pitchFamily="-106" charset="-128"/>
        </a:defRPr>
      </a:lvl1pPr>
      <a:lvl2pPr marL="740951" indent="-284981" algn="l" rtl="0" eaLnBrk="0" fontAlgn="base" hangingPunct="0">
        <a:spcBef>
          <a:spcPct val="20000"/>
        </a:spcBef>
        <a:spcAft>
          <a:spcPct val="0"/>
        </a:spcAft>
        <a:buChar char="–"/>
        <a:defRPr sz="2792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6" charset="-128"/>
        </a:defRPr>
      </a:lvl2pPr>
      <a:lvl3pPr marL="1139924" indent="-2279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7"/>
        </a:buBlip>
        <a:defRPr sz="2393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6" charset="-128"/>
        </a:defRPr>
      </a:lvl3pPr>
      <a:lvl4pPr marL="1595893" indent="-227985" algn="l" rtl="0" eaLnBrk="0" fontAlgn="base" hangingPunct="0">
        <a:spcBef>
          <a:spcPct val="20000"/>
        </a:spcBef>
        <a:spcAft>
          <a:spcPct val="0"/>
        </a:spcAft>
        <a:buChar char="–"/>
        <a:defRPr sz="1995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6" charset="-128"/>
        </a:defRPr>
      </a:lvl4pPr>
      <a:lvl5pPr marL="2051862" indent="-22798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8"/>
        </a:buBlip>
        <a:defRPr sz="1995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6" charset="-128"/>
        </a:defRPr>
      </a:lvl5pPr>
      <a:lvl6pPr marL="2507832" indent="-227985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06" charset="2"/>
        <a:buBlip>
          <a:blip r:embed="rId18"/>
        </a:buBlip>
        <a:defRPr sz="1995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6" charset="-128"/>
        </a:defRPr>
      </a:lvl6pPr>
      <a:lvl7pPr marL="2963801" indent="-227985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06" charset="2"/>
        <a:buBlip>
          <a:blip r:embed="rId18"/>
        </a:buBlip>
        <a:defRPr sz="1995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6" charset="-128"/>
        </a:defRPr>
      </a:lvl7pPr>
      <a:lvl8pPr marL="3419771" indent="-227985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06" charset="2"/>
        <a:buBlip>
          <a:blip r:embed="rId18"/>
        </a:buBlip>
        <a:defRPr sz="1995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6" charset="-128"/>
        </a:defRPr>
      </a:lvl8pPr>
      <a:lvl9pPr marL="3875740" indent="-227985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06" charset="2"/>
        <a:buBlip>
          <a:blip r:embed="rId18"/>
        </a:buBlip>
        <a:defRPr sz="1995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6" charset="-128"/>
        </a:defRPr>
      </a:lvl9pPr>
    </p:bodyStyle>
    <p:otherStyle>
      <a:defPPr>
        <a:defRPr lang="fr-FR"/>
      </a:defPPr>
      <a:lvl1pPr marL="0" algn="l" defTabSz="45597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5970" algn="l" defTabSz="45597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1939" algn="l" defTabSz="45597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7908" algn="l" defTabSz="45597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3877" algn="l" defTabSz="45597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79847" algn="l" defTabSz="45597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5817" algn="l" defTabSz="45597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1786" algn="l" defTabSz="45597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7755" algn="l" defTabSz="455970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9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0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83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81.png"/><Relationship Id="rId7" Type="http://schemas.openxmlformats.org/officeDocument/2006/relationships/image" Target="../media/image112.png"/><Relationship Id="rId12" Type="http://schemas.openxmlformats.org/officeDocument/2006/relationships/image" Target="../media/image116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11.jpeg"/><Relationship Id="rId11" Type="http://schemas.openxmlformats.org/officeDocument/2006/relationships/image" Target="../media/image115.jpeg"/><Relationship Id="rId5" Type="http://schemas.openxmlformats.org/officeDocument/2006/relationships/image" Target="../media/image110.png"/><Relationship Id="rId10" Type="http://schemas.openxmlformats.org/officeDocument/2006/relationships/image" Target="../media/image114.png"/><Relationship Id="rId4" Type="http://schemas.openxmlformats.org/officeDocument/2006/relationships/image" Target="../media/image109.png"/><Relationship Id="rId9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7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9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"/>
          <p:cNvSpPr txBox="1"/>
          <p:nvPr/>
        </p:nvSpPr>
        <p:spPr>
          <a:xfrm>
            <a:off x="470630" y="3208622"/>
            <a:ext cx="11913401" cy="581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200" tIns="44100" rIns="88200" bIns="4410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RAMSES – Rapid Apophis Mission for </a:t>
            </a:r>
            <a:r>
              <a:rPr lang="it-IT" sz="32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SpacE</a:t>
            </a:r>
            <a:r>
              <a:rPr lang="it-IT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32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Safety</a:t>
            </a:r>
            <a:endParaRPr dirty="0"/>
          </a:p>
        </p:txBody>
      </p:sp>
      <p:sp>
        <p:nvSpPr>
          <p:cNvPr id="326" name="Google Shape;326;p1"/>
          <p:cNvSpPr/>
          <p:nvPr/>
        </p:nvSpPr>
        <p:spPr>
          <a:xfrm>
            <a:off x="7288567" y="5590659"/>
            <a:ext cx="4750834" cy="2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7" name="Google Shape;327;p1" descr="Ramses mission pat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6586" y="-132390"/>
            <a:ext cx="3359264" cy="33592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04E3E76-7812-0D2D-8D84-B7A4C604E034}"/>
              </a:ext>
            </a:extLst>
          </p:cNvPr>
          <p:cNvSpPr txBox="1"/>
          <p:nvPr/>
        </p:nvSpPr>
        <p:spPr>
          <a:xfrm>
            <a:off x="3791416" y="4273419"/>
            <a:ext cx="76525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P. Michel (CNRS, OCA</a:t>
            </a:r>
            <a:r>
              <a:rPr lang="it-IT" sz="2400" dirty="0">
                <a:solidFill>
                  <a:schemeClr val="lt1"/>
                </a:solidFill>
              </a:rPr>
              <a:t>), M. Lazzarin (Padova Univ.)</a:t>
            </a:r>
          </a:p>
          <a:p>
            <a:pPr algn="r"/>
            <a:r>
              <a:rPr lang="it-IT" sz="2400" dirty="0">
                <a:solidFill>
                  <a:schemeClr val="lt1"/>
                </a:solidFill>
              </a:rPr>
              <a:t>M. </a:t>
            </a:r>
            <a:r>
              <a:rPr lang="it-IT" sz="2400" dirty="0" err="1">
                <a:solidFill>
                  <a:schemeClr val="lt1"/>
                </a:solidFill>
              </a:rPr>
              <a:t>Küppers</a:t>
            </a:r>
            <a:r>
              <a:rPr lang="it-IT" sz="2400" dirty="0">
                <a:solidFill>
                  <a:schemeClr val="lt1"/>
                </a:solidFill>
              </a:rPr>
              <a:t> (ESA)</a:t>
            </a:r>
            <a:endParaRPr lang="it-IT" sz="2400"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P. Martino (ESA)</a:t>
            </a:r>
            <a:endParaRPr lang="it-IT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17D18-391D-F569-C84D-4ACCAA7EC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F37D05-FF08-9118-3C71-9807DC79F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99" y="160401"/>
            <a:ext cx="10411743" cy="553998"/>
          </a:xfrm>
        </p:spPr>
        <p:txBody>
          <a:bodyPr/>
          <a:lstStyle/>
          <a:p>
            <a:r>
              <a:rPr lang="en-GB" dirty="0"/>
              <a:t>Rectangular Hyperbolic Arcs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95EEDC-79E1-E714-2B1B-A32379E07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598" y="882193"/>
            <a:ext cx="6927412" cy="283255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Size chosen to maximise resolution over entire surface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Aimed at estimating the gravity parameter and refining the shape model to fine tune GNC algorithms for following phases.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Mapping assumes spherical shape &amp; prime meridian aligned with Sun at </a:t>
            </a:r>
            <a:r>
              <a:rPr lang="en-GB" b="1" u="sng" dirty="0"/>
              <a:t>each </a:t>
            </a:r>
            <a:r>
              <a:rPr lang="en-GB" dirty="0"/>
              <a:t>pericentre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Surface covered with resolution &lt;1.2m</a:t>
            </a:r>
          </a:p>
          <a:p>
            <a:pPr marL="1067076" lvl="1" indent="-285750">
              <a:buFont typeface="Wingdings" panose="05000000000000000000" pitchFamily="2" charset="2"/>
              <a:buChar char="q"/>
            </a:pPr>
            <a:r>
              <a:rPr lang="en-GB" dirty="0"/>
              <a:t>Coverage conservative due to assumption of prime meridian (Apophis spin period 30h)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F497BA-D39D-FB15-17D1-3A251E8C9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735" y="4158203"/>
            <a:ext cx="2656076" cy="21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DC0D05-277C-7C23-B836-886183EE30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7624"/>
          <a:stretch/>
        </p:blipFill>
        <p:spPr>
          <a:xfrm>
            <a:off x="160097" y="4158203"/>
            <a:ext cx="2656076" cy="216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04FE16-756A-796F-6F77-294A1E4A6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7010" y="1501609"/>
            <a:ext cx="4858730" cy="385478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3925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E1879-527A-A72E-54DC-3352B1382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F99C1C-99E1-21E5-60CE-343189932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99" y="160401"/>
            <a:ext cx="10411743" cy="553998"/>
          </a:xfrm>
        </p:spPr>
        <p:txBody>
          <a:bodyPr/>
          <a:lstStyle/>
          <a:p>
            <a:r>
              <a:rPr lang="en-GB" dirty="0"/>
              <a:t>Bow-tie hyperbolic arcs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34A80E-B0C5-B147-DA07-B8557A62A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598" y="882192"/>
            <a:ext cx="6700185" cy="2855727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Full asteroid in FOV of NAC (500m diameter)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Max resolution only around pericentres</a:t>
            </a:r>
          </a:p>
          <a:p>
            <a:pPr marL="1067076" lvl="1" indent="-285750">
              <a:buFont typeface="Wingdings" panose="05000000000000000000" pitchFamily="2" charset="2"/>
              <a:buChar char="q"/>
            </a:pPr>
            <a:r>
              <a:rPr lang="en-GB" dirty="0"/>
              <a:t>Max latitude ~61deg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Mapping assumes spherical shape &amp; prime meridian aligned with Sun at </a:t>
            </a:r>
            <a:r>
              <a:rPr lang="en-GB" b="1" u="sng" dirty="0"/>
              <a:t>each </a:t>
            </a:r>
            <a:r>
              <a:rPr lang="en-GB" dirty="0"/>
              <a:t>pericentre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Most surface covered with resolution &lt;1m</a:t>
            </a:r>
          </a:p>
          <a:p>
            <a:pPr marL="1067076" lvl="1" indent="-285750">
              <a:buFont typeface="Wingdings" panose="05000000000000000000" pitchFamily="2" charset="2"/>
              <a:buChar char="q"/>
            </a:pPr>
            <a:r>
              <a:rPr lang="en-GB" dirty="0"/>
              <a:t>Pole coverage for Apophis conservative due to slow rotation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C3AD50-0191-BD02-95AB-7FB5F558A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575" y="4033428"/>
            <a:ext cx="2750504" cy="21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34C3C1-F3C6-6EC4-617B-195CF24150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r="66636"/>
          <a:stretch/>
        </p:blipFill>
        <p:spPr>
          <a:xfrm>
            <a:off x="98773" y="4033428"/>
            <a:ext cx="2750504" cy="216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25C2F1-1337-122A-0B65-8FC58C74C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783" y="1605408"/>
            <a:ext cx="5008925" cy="36471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452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56A6B-10B6-BEB4-1FD9-9884A09E3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55715E-5A20-FCC8-35ED-7B9047D3A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Hovering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4E1F53-6EB1-7597-ACAA-E92CF0BBF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3"/>
            <a:ext cx="11764800" cy="2671889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altLang="en-US" dirty="0"/>
              <a:t>Restricted Sun phase angle [15-75]</a:t>
            </a:r>
            <a:r>
              <a:rPr lang="en-GB" altLang="en-US" dirty="0" err="1"/>
              <a:t>deg</a:t>
            </a:r>
            <a:endParaRPr lang="en-GB" altLang="en-US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altLang="en-US" dirty="0"/>
              <a:t>GNC requirements allow for simultaneous science &amp; Earth communications with MGA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altLang="en-US" dirty="0"/>
              <a:t>Hovering station can move to different latitudes (no MGA comms)</a:t>
            </a:r>
          </a:p>
          <a:p>
            <a:pPr marL="1067076" lvl="1" indent="-285750">
              <a:buFont typeface="Wingdings" panose="05000000000000000000" pitchFamily="2" charset="2"/>
              <a:buChar char="q"/>
            </a:pPr>
            <a:r>
              <a:rPr lang="en-GB" altLang="en-US" dirty="0"/>
              <a:t>Transition via circular arcs (TBC)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FE2EB-88A7-D154-D953-6E9764C12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286" y="2088152"/>
            <a:ext cx="6217919" cy="42194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7632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CC53E-87EC-8ACA-FEC5-FA6B8F5D8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RAMSES Programmatic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23307-D349-0A50-12A4-71CC65898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0" y="2965784"/>
            <a:ext cx="7480282" cy="3284620"/>
          </a:xfrm>
        </p:spPr>
        <p:txBody>
          <a:bodyPr/>
          <a:lstStyle/>
          <a:p>
            <a:r>
              <a:rPr lang="en-GB" dirty="0"/>
              <a:t>Following programmatic authorization to make use of available program resources, preparatory promptly initiated (approx. 70 M€) to cover: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RAMSES [OHB-I </a:t>
            </a:r>
            <a:r>
              <a:rPr lang="en-GB" i="1" dirty="0"/>
              <a:t>with OHB, GMV and subcontractors</a:t>
            </a:r>
            <a:r>
              <a:rPr lang="en-GB" dirty="0"/>
              <a:t>]</a:t>
            </a:r>
          </a:p>
          <a:p>
            <a:pPr marL="1067076" lvl="1" indent="-285750">
              <a:buFont typeface="Arial" panose="020B0604020202020204" pitchFamily="34" charset="0"/>
              <a:buChar char="•"/>
            </a:pPr>
            <a:r>
              <a:rPr lang="en-GB" sz="1600" i="1" kern="0" dirty="0"/>
              <a:t>Successful PDR in Q1 25, s/s level reviews and EQSR</a:t>
            </a:r>
            <a:r>
              <a:rPr lang="en-GB" sz="1600" i="1" dirty="0"/>
              <a:t>s ongoing</a:t>
            </a:r>
            <a:endParaRPr lang="en-GB" sz="1600" i="1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/>
              <a:t>CubeSat 1 [Tyvak(IT) </a:t>
            </a:r>
            <a:r>
              <a:rPr lang="en-GB" i="1" kern="0" dirty="0"/>
              <a:t>and subcontractors</a:t>
            </a:r>
            <a:r>
              <a:rPr lang="en-GB" kern="0" dirty="0"/>
              <a:t>]</a:t>
            </a:r>
          </a:p>
          <a:p>
            <a:pPr marL="1067076" lvl="1" indent="-285750">
              <a:buFont typeface="Arial" panose="020B0604020202020204" pitchFamily="34" charset="0"/>
              <a:buChar char="•"/>
            </a:pPr>
            <a:r>
              <a:rPr lang="en-GB" sz="1600" i="1" dirty="0"/>
              <a:t>SRR ongoing</a:t>
            </a:r>
            <a:endParaRPr lang="en-GB" sz="1600" i="1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kern="0" dirty="0"/>
              <a:t>CubeSat 2 [</a:t>
            </a:r>
            <a:r>
              <a:rPr lang="en-GB" kern="0" dirty="0" err="1"/>
              <a:t>EmXys</a:t>
            </a:r>
            <a:r>
              <a:rPr lang="en-GB" kern="0" dirty="0"/>
              <a:t>(ES) </a:t>
            </a:r>
            <a:r>
              <a:rPr lang="en-GB" i="1" kern="0" dirty="0"/>
              <a:t>with GomSpace(DK) and subcontractors</a:t>
            </a:r>
            <a:r>
              <a:rPr lang="en-GB" kern="0" dirty="0"/>
              <a:t>]</a:t>
            </a:r>
          </a:p>
          <a:p>
            <a:pPr marL="1067076" lvl="1" indent="-285750">
              <a:buFont typeface="Arial" panose="020B0604020202020204" pitchFamily="34" charset="0"/>
              <a:buChar char="•"/>
            </a:pPr>
            <a:r>
              <a:rPr lang="en-GB" sz="1600" i="1" dirty="0"/>
              <a:t>SRR planned in May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EDEB1E-7D01-B55D-8245-3777332FD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3" y="918434"/>
            <a:ext cx="2647233" cy="11998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3E9681-02F1-9BE7-F0BF-C621EB5A8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894" y="918434"/>
            <a:ext cx="8201691" cy="20239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C93B94-3168-7B9B-FB26-E68B9EA0D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1" y="5232368"/>
            <a:ext cx="2136467" cy="9345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D03394-8496-510D-5C16-E6B0594D7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2187" y="5148833"/>
            <a:ext cx="1396888" cy="10180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94EA8D-DE42-AB3D-E1D1-30136B7FB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0677" y="3140841"/>
            <a:ext cx="3073149" cy="1897446"/>
          </a:xfrm>
          <a:prstGeom prst="rect">
            <a:avLst/>
          </a:prstGeom>
        </p:spPr>
      </p:pic>
      <p:pic>
        <p:nvPicPr>
          <p:cNvPr id="4" name="Google Shape;452;p14">
            <a:extLst>
              <a:ext uri="{FF2B5EF4-FFF2-40B4-BE49-F238E27FC236}">
                <a16:creationId xmlns:a16="http://schemas.microsoft.com/office/drawing/2014/main" id="{00A4447D-1385-FFDC-9E92-479D7878AD8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31685"/>
          <a:stretch/>
        </p:blipFill>
        <p:spPr>
          <a:xfrm>
            <a:off x="2827605" y="918434"/>
            <a:ext cx="1717065" cy="1199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3041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D00F8-42E5-6CAC-72A9-DA5411217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Master Schedule – Key Dates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3937C1-7812-9EEB-3739-FAAC94283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0" y="883134"/>
            <a:ext cx="8823386" cy="545179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PDR </a:t>
            </a:r>
            <a:r>
              <a:rPr lang="en-GB" sz="2200" b="1" i="1" dirty="0">
                <a:solidFill>
                  <a:srgbClr val="00B050"/>
                </a:solidFill>
              </a:rPr>
              <a:t>Successful</a:t>
            </a:r>
            <a:r>
              <a:rPr lang="en-GB" sz="2200" dirty="0"/>
              <a:t>: </a:t>
            </a:r>
            <a:r>
              <a:rPr lang="en-GB" sz="2200" b="1" dirty="0"/>
              <a:t>25 Nov 24 – 16 Jan 25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CDR: Nov 25 - Feb 26 (across ESA Ministerial Conf. 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Equipment Flight Model delivery: Feb-Sep 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S/C Integration: up to Dec 2026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Functional tests: Jan – May 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Environmental Test Campaign: Jun - Dec 2027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Qualification and Acceptance Review: Q1 2028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S/C shipment: end Mar 2028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/>
              <a:t>Launch: Apr-May 2028</a:t>
            </a:r>
          </a:p>
          <a:p>
            <a:endParaRPr lang="en-GB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762F4E2-EB52-2BA1-F4E6-01DF446E7D85}"/>
              </a:ext>
            </a:extLst>
          </p:cNvPr>
          <p:cNvSpPr txBox="1">
            <a:spLocks/>
          </p:cNvSpPr>
          <p:nvPr/>
        </p:nvSpPr>
        <p:spPr bwMode="auto">
          <a:xfrm>
            <a:off x="8145378" y="1098908"/>
            <a:ext cx="3863960" cy="2396302"/>
          </a:xfrm>
          <a:prstGeom prst="rect">
            <a:avLst/>
          </a:prstGeo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1400" b="1" i="0" u="sng" strike="noStrike" kern="0" cap="none" spc="0" normalizeH="0" baseline="0" noProof="0" dirty="0">
                <a:ln>
                  <a:noFill/>
                </a:ln>
                <a:solidFill>
                  <a:srgbClr val="8197A6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Hera reference </a:t>
            </a:r>
          </a:p>
          <a:p>
            <a:pPr marL="0" marR="0" lvl="0" indent="0" algn="l" defTabSz="914400" rtl="0" eaLnBrk="0" fontAlgn="base" latinLnBrk="0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8197A6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PDR Sep 20</a:t>
            </a:r>
          </a:p>
          <a:p>
            <a:pPr marL="0" marR="0" lvl="0" indent="0" algn="l" defTabSz="914400" rtl="0" eaLnBrk="0" fontAlgn="base" latinLnBrk="0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8197A6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CDR Jul 22</a:t>
            </a:r>
          </a:p>
          <a:p>
            <a:pPr marL="0" marR="0" lvl="0" indent="0" algn="l" defTabSz="914400" rtl="0" eaLnBrk="0" fontAlgn="base" latinLnBrk="0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8197A6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Prop Module assembly &amp; Test: Mag 21 – Feb 22</a:t>
            </a:r>
          </a:p>
          <a:p>
            <a:pPr marL="0" marR="0" lvl="0" indent="0" algn="l" defTabSz="914400" rtl="0" eaLnBrk="0" fontAlgn="base" latinLnBrk="0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8197A6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Core module Integration: Jan –Jun 23</a:t>
            </a:r>
          </a:p>
          <a:p>
            <a:pPr marL="0" marR="0" lvl="0" indent="0" algn="l" defTabSz="914400" rtl="0" eaLnBrk="0" fontAlgn="base" latinLnBrk="0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8197A6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S/C mating Jun 23</a:t>
            </a:r>
          </a:p>
          <a:p>
            <a:pPr marL="0" marR="0" lvl="0" indent="0" algn="l" defTabSz="914400" rtl="0" eaLnBrk="0" fontAlgn="base" latinLnBrk="0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8197A6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Shipment to European Test Servicing: Aug 23</a:t>
            </a:r>
          </a:p>
          <a:p>
            <a:pPr marL="0" marR="0" lvl="0" indent="0" algn="l" defTabSz="914400" rtl="0" eaLnBrk="0" fontAlgn="base" latinLnBrk="0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8197A6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Environmental tests: 6 months (net)</a:t>
            </a:r>
          </a:p>
          <a:p>
            <a:pPr marL="0" marR="0" lvl="0" indent="0" algn="l" defTabSz="914400" rtl="0" eaLnBrk="0" fontAlgn="base" latinLnBrk="0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8197A6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Shipment to launch site: Aug 24</a:t>
            </a:r>
          </a:p>
          <a:p>
            <a:pPr marL="0" marR="0" lvl="0" indent="0" algn="l" defTabSz="914400" rtl="0" eaLnBrk="0" fontAlgn="base" latinLnBrk="0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en-US" sz="1400" b="0" i="0" u="none" strike="noStrike" kern="0" cap="none" spc="0" normalizeH="0" baseline="0" noProof="0" dirty="0">
              <a:ln>
                <a:noFill/>
              </a:ln>
              <a:solidFill>
                <a:srgbClr val="8197A6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en-US" sz="1400" b="0" i="0" u="none" strike="noStrike" kern="0" cap="none" spc="0" normalizeH="0" baseline="0" noProof="0" dirty="0">
              <a:ln>
                <a:noFill/>
              </a:ln>
              <a:solidFill>
                <a:srgbClr val="8197A6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10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3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satellite, transport, espace, lune&#10;&#10;Description générée automatiquement">
            <a:extLst>
              <a:ext uri="{FF2B5EF4-FFF2-40B4-BE49-F238E27FC236}">
                <a16:creationId xmlns:a16="http://schemas.microsoft.com/office/drawing/2014/main" id="{D36EA237-B02F-9EA2-7E5C-81689F655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942" y="591603"/>
            <a:ext cx="4928057" cy="2771539"/>
          </a:xfrm>
          <a:prstGeom prst="rect">
            <a:avLst/>
          </a:prstGeom>
        </p:spPr>
      </p:pic>
      <p:pic>
        <p:nvPicPr>
          <p:cNvPr id="5" name="Image 4" descr="Une image contenant transport, satellite, engin spatial, espace&#10;&#10;Description générée automatiquement">
            <a:extLst>
              <a:ext uri="{FF2B5EF4-FFF2-40B4-BE49-F238E27FC236}">
                <a16:creationId xmlns:a16="http://schemas.microsoft.com/office/drawing/2014/main" id="{C49D4C8A-DF71-B9A3-76FC-23666AE2B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42" y="3856467"/>
            <a:ext cx="5047943" cy="2839468"/>
          </a:xfrm>
          <a:prstGeom prst="rect">
            <a:avLst/>
          </a:prstGeom>
        </p:spPr>
      </p:pic>
      <p:pic>
        <p:nvPicPr>
          <p:cNvPr id="6" name="Picture 2" descr="Collectables - OSIRIS-REx Mission">
            <a:extLst>
              <a:ext uri="{FF2B5EF4-FFF2-40B4-BE49-F238E27FC236}">
                <a16:creationId xmlns:a16="http://schemas.microsoft.com/office/drawing/2014/main" id="{A29733D4-2892-5EFE-85E0-8E1554226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37"/>
          <a:stretch/>
        </p:blipFill>
        <p:spPr bwMode="auto">
          <a:xfrm>
            <a:off x="8130669" y="3541472"/>
            <a:ext cx="2499873" cy="314613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Image 6" descr="Une image contenant texte, cercle, capture d’écran, Graphique&#10;&#10;Description générée automatiquement">
            <a:extLst>
              <a:ext uri="{FF2B5EF4-FFF2-40B4-BE49-F238E27FC236}">
                <a16:creationId xmlns:a16="http://schemas.microsoft.com/office/drawing/2014/main" id="{72BC8E96-10DB-DC88-4488-2BEDCA6C3B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9" y="3466635"/>
            <a:ext cx="1809565" cy="1809565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D9F8B6C-C5A0-2398-AC07-95950AB378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091" y="374902"/>
            <a:ext cx="3643745" cy="298824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3" name="Picture 2" descr="Hera Mission">
            <a:extLst>
              <a:ext uri="{FF2B5EF4-FFF2-40B4-BE49-F238E27FC236}">
                <a16:creationId xmlns:a16="http://schemas.microsoft.com/office/drawing/2014/main" id="{9A8BF08F-A668-50FF-2CE5-201A9B8EE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542" y="-27203"/>
            <a:ext cx="1578128" cy="157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BA878DD-D44F-45BF-BA67-19EFB89F0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6" y="218340"/>
            <a:ext cx="1933542" cy="64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D375CD9-7121-BE7E-730C-CA001D76B426}"/>
              </a:ext>
            </a:extLst>
          </p:cNvPr>
          <p:cNvCxnSpPr/>
          <p:nvPr/>
        </p:nvCxnSpPr>
        <p:spPr bwMode="auto">
          <a:xfrm>
            <a:off x="5388380" y="1880883"/>
            <a:ext cx="166708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1075C0B-423D-E1C4-94B2-656CC4A55FB0}"/>
              </a:ext>
            </a:extLst>
          </p:cNvPr>
          <p:cNvCxnSpPr/>
          <p:nvPr/>
        </p:nvCxnSpPr>
        <p:spPr bwMode="auto">
          <a:xfrm>
            <a:off x="5509860" y="5247928"/>
            <a:ext cx="1667080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03699C99-0CE7-520A-C228-B499977BA141}"/>
              </a:ext>
            </a:extLst>
          </p:cNvPr>
          <p:cNvSpPr txBox="1"/>
          <p:nvPr/>
        </p:nvSpPr>
        <p:spPr>
          <a:xfrm>
            <a:off x="4165431" y="73900"/>
            <a:ext cx="4044697" cy="64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1939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fr-FR" sz="1795" kern="1200" dirty="0">
                <a:solidFill>
                  <a:srgbClr val="FFFF00"/>
                </a:solidFill>
                <a:latin typeface="Verdana" pitchFamily="34" charset="0"/>
                <a:ea typeface="Verdana"/>
                <a:cs typeface="Verdana"/>
                <a:sym typeface="Verdana"/>
              </a:rPr>
              <a:t>International </a:t>
            </a:r>
            <a:r>
              <a:rPr lang="fr-FR" sz="1795" kern="1200" dirty="0" err="1">
                <a:solidFill>
                  <a:srgbClr val="FFFF00"/>
                </a:solidFill>
                <a:latin typeface="Verdana" pitchFamily="34" charset="0"/>
                <a:ea typeface="Verdana"/>
                <a:cs typeface="Verdana"/>
                <a:sym typeface="Verdana"/>
              </a:rPr>
              <a:t>Cooperation</a:t>
            </a:r>
            <a:endParaRPr lang="fr-FR" sz="1795" kern="1200" dirty="0">
              <a:solidFill>
                <a:srgbClr val="FFFF00"/>
              </a:solidFill>
              <a:latin typeface="Verdana" pitchFamily="34" charset="0"/>
              <a:ea typeface="Verdana"/>
              <a:cs typeface="Verdana"/>
              <a:sym typeface="Verdana"/>
            </a:endParaRPr>
          </a:p>
          <a:p>
            <a:pPr algn="ctr" defTabSz="911939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fr-FR" sz="1795" kern="1200" dirty="0">
                <a:solidFill>
                  <a:srgbClr val="FFFF00"/>
                </a:solidFill>
                <a:latin typeface="Verdana" pitchFamily="34" charset="0"/>
                <a:ea typeface="Verdana"/>
                <a:cs typeface="Verdana"/>
                <a:sym typeface="Verdana"/>
              </a:rPr>
              <a:t>at the </a:t>
            </a:r>
            <a:r>
              <a:rPr lang="fr-FR" sz="1795" kern="1200" dirty="0" err="1">
                <a:solidFill>
                  <a:srgbClr val="FFFF00"/>
                </a:solidFill>
                <a:latin typeface="Verdana" pitchFamily="34" charset="0"/>
                <a:ea typeface="Verdana"/>
                <a:cs typeface="Verdana"/>
                <a:sym typeface="Verdana"/>
              </a:rPr>
              <a:t>heart</a:t>
            </a:r>
            <a:r>
              <a:rPr lang="fr-FR" sz="1795" kern="1200" dirty="0">
                <a:solidFill>
                  <a:srgbClr val="FFFF00"/>
                </a:solidFill>
                <a:latin typeface="Verdana" pitchFamily="34" charset="0"/>
                <a:ea typeface="Verdana"/>
                <a:cs typeface="Verdana"/>
                <a:sym typeface="Verdana"/>
              </a:rPr>
              <a:t> of </a:t>
            </a:r>
            <a:r>
              <a:rPr lang="fr-FR" sz="1795" kern="1200" dirty="0" err="1">
                <a:solidFill>
                  <a:srgbClr val="FFFF00"/>
                </a:solidFill>
                <a:latin typeface="Verdana" pitchFamily="34" charset="0"/>
                <a:ea typeface="Verdana"/>
                <a:cs typeface="Verdana"/>
                <a:sym typeface="Verdana"/>
              </a:rPr>
              <a:t>Planetary</a:t>
            </a:r>
            <a:r>
              <a:rPr lang="fr-FR" sz="1795" kern="1200" dirty="0">
                <a:solidFill>
                  <a:srgbClr val="FFFF00"/>
                </a:solidFill>
                <a:latin typeface="Verdana" pitchFamily="34" charset="0"/>
                <a:ea typeface="Verdana"/>
                <a:cs typeface="Verdana"/>
                <a:sym typeface="Verdana"/>
              </a:rPr>
              <a:t> </a:t>
            </a:r>
            <a:r>
              <a:rPr lang="fr-FR" sz="1795" kern="1200" dirty="0" err="1">
                <a:solidFill>
                  <a:srgbClr val="FFFF00"/>
                </a:solidFill>
                <a:latin typeface="Verdana" pitchFamily="34" charset="0"/>
                <a:ea typeface="Verdana"/>
                <a:cs typeface="Verdana"/>
                <a:sym typeface="Verdana"/>
              </a:rPr>
              <a:t>Defense</a:t>
            </a:r>
            <a:endParaRPr lang="fr-FR" sz="1795" kern="1200" dirty="0">
              <a:solidFill>
                <a:srgbClr val="FFFF00"/>
              </a:solidFill>
              <a:latin typeface="Verdana" pitchFamily="34" charset="0"/>
              <a:ea typeface="Verdana"/>
              <a:cs typeface="Verdana"/>
              <a:sym typeface="Verdana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58664E8-D380-E3A3-68A8-9BABC5B0DD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365" y="5421825"/>
            <a:ext cx="1128483" cy="112848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897AAA5-93FD-3792-0142-EC4D07A691DE}"/>
              </a:ext>
            </a:extLst>
          </p:cNvPr>
          <p:cNvSpPr txBox="1"/>
          <p:nvPr/>
        </p:nvSpPr>
        <p:spPr>
          <a:xfrm>
            <a:off x="5819442" y="6426395"/>
            <a:ext cx="963725" cy="3685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1939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fr-FR" sz="1795" kern="1200" dirty="0" err="1">
                <a:solidFill>
                  <a:srgbClr val="00FDFF"/>
                </a:solidFill>
                <a:latin typeface="Verdana" pitchFamily="34" charset="0"/>
                <a:ea typeface="Verdana"/>
                <a:cs typeface="Verdana"/>
                <a:sym typeface="Verdana"/>
              </a:rPr>
              <a:t>Other</a:t>
            </a:r>
            <a:r>
              <a:rPr lang="fr-FR" sz="1795" kern="1200" dirty="0">
                <a:solidFill>
                  <a:srgbClr val="00FDFF"/>
                </a:solidFill>
                <a:latin typeface="Verdana" pitchFamily="34" charset="0"/>
                <a:ea typeface="Verdana"/>
                <a:cs typeface="Verdana"/>
                <a:sym typeface="Verdana"/>
              </a:rPr>
              <a:t>?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CFE833F-4635-7533-51FA-7C2B63939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74" y="2030937"/>
            <a:ext cx="1283012" cy="51013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126" name="Picture 6" descr="Découvrez l'histoire du logo de la Nasa ! Un logo du futur !">
            <a:extLst>
              <a:ext uri="{FF2B5EF4-FFF2-40B4-BE49-F238E27FC236}">
                <a16:creationId xmlns:a16="http://schemas.microsoft.com/office/drawing/2014/main" id="{395D7D1B-BC81-F88C-EEA5-DA31B444A9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9" t="4487" r="14845" b="4853"/>
          <a:stretch/>
        </p:blipFill>
        <p:spPr bwMode="auto">
          <a:xfrm>
            <a:off x="5626776" y="842596"/>
            <a:ext cx="1131437" cy="92876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96FBEBCE-9ED4-833E-7165-6AED99B14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74" y="2596334"/>
            <a:ext cx="1284335" cy="75775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487B9A2-37C5-8AA2-2A31-CAD341203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208" y="3814845"/>
            <a:ext cx="1284335" cy="51066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1" name="Picture 6" descr="Découvrez l'histoire du logo de la Nasa ! Un logo du futur !">
            <a:extLst>
              <a:ext uri="{FF2B5EF4-FFF2-40B4-BE49-F238E27FC236}">
                <a16:creationId xmlns:a16="http://schemas.microsoft.com/office/drawing/2014/main" id="{D3C3A5E9-F588-6AC1-C709-768BEFCE1D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9" t="4487" r="14845" b="4853"/>
          <a:stretch/>
        </p:blipFill>
        <p:spPr bwMode="auto">
          <a:xfrm>
            <a:off x="5697849" y="5416242"/>
            <a:ext cx="1131437" cy="92876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18710D68-2FBB-4C97-4195-2701FD4C4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208" y="4380652"/>
            <a:ext cx="1284335" cy="757757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F7D49A07-C691-E109-F7D1-DBFDE003B21F}"/>
              </a:ext>
            </a:extLst>
          </p:cNvPr>
          <p:cNvCxnSpPr>
            <a:cxnSpLocks/>
          </p:cNvCxnSpPr>
          <p:nvPr/>
        </p:nvCxnSpPr>
        <p:spPr bwMode="auto">
          <a:xfrm flipV="1">
            <a:off x="16668" y="3438427"/>
            <a:ext cx="12192002" cy="1870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186868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6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Conclusion </a:t>
            </a:r>
            <a:endParaRPr/>
          </a:p>
        </p:txBody>
      </p:sp>
      <p:sp>
        <p:nvSpPr>
          <p:cNvPr id="468" name="Google Shape;468;p16"/>
          <p:cNvSpPr txBox="1">
            <a:spLocks noGrp="1"/>
          </p:cNvSpPr>
          <p:nvPr>
            <p:ph type="body" idx="1"/>
          </p:nvPr>
        </p:nvSpPr>
        <p:spPr>
          <a:xfrm>
            <a:off x="219600" y="977003"/>
            <a:ext cx="11764800" cy="5390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it-IT" dirty="0"/>
              <a:t>Fast </a:t>
            </a:r>
            <a:r>
              <a:rPr lang="it-IT" dirty="0" err="1"/>
              <a:t>development</a:t>
            </a:r>
            <a:r>
              <a:rPr lang="it-IT" dirty="0"/>
              <a:t> of RAMSES: </a:t>
            </a:r>
            <a:r>
              <a:rPr lang="it-IT" dirty="0" err="1"/>
              <a:t>demonstration</a:t>
            </a:r>
            <a:r>
              <a:rPr lang="it-IT" dirty="0"/>
              <a:t> of a </a:t>
            </a:r>
            <a:r>
              <a:rPr lang="it-IT" b="1" dirty="0" err="1">
                <a:solidFill>
                  <a:srgbClr val="00B050"/>
                </a:solidFill>
              </a:rPr>
              <a:t>rapid</a:t>
            </a:r>
            <a:r>
              <a:rPr lang="it-IT" b="1" dirty="0">
                <a:solidFill>
                  <a:srgbClr val="00B050"/>
                </a:solidFill>
              </a:rPr>
              <a:t> </a:t>
            </a:r>
            <a:r>
              <a:rPr lang="it-IT" b="1" dirty="0" err="1">
                <a:solidFill>
                  <a:srgbClr val="00B050"/>
                </a:solidFill>
              </a:rPr>
              <a:t>response</a:t>
            </a:r>
            <a:r>
              <a:rPr lang="it-IT" b="1" dirty="0">
                <a:solidFill>
                  <a:srgbClr val="00B050"/>
                </a:solidFill>
              </a:rPr>
              <a:t> </a:t>
            </a:r>
            <a:r>
              <a:rPr lang="it-IT" b="1" dirty="0" err="1">
                <a:solidFill>
                  <a:srgbClr val="00B050"/>
                </a:solidFill>
              </a:rPr>
              <a:t>planetary</a:t>
            </a:r>
            <a:r>
              <a:rPr lang="it-IT" b="1" dirty="0">
                <a:solidFill>
                  <a:srgbClr val="00B050"/>
                </a:solidFill>
              </a:rPr>
              <a:t> defense test</a:t>
            </a:r>
          </a:p>
          <a:p>
            <a:pPr marL="285750" lvl="0" indent="-28575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endParaRPr lang="it-IT" b="1" dirty="0">
              <a:solidFill>
                <a:srgbClr val="00B050"/>
              </a:solidFill>
            </a:endParaRPr>
          </a:p>
          <a:p>
            <a:pPr marL="285750" lvl="0" indent="-28575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it-IT" b="1" dirty="0">
                <a:solidFill>
                  <a:srgbClr val="00B050"/>
                </a:solidFill>
              </a:rPr>
              <a:t>Multi-satellite </a:t>
            </a:r>
            <a:r>
              <a:rPr lang="it-IT" b="1" dirty="0" err="1">
                <a:solidFill>
                  <a:srgbClr val="00B050"/>
                </a:solidFill>
              </a:rPr>
              <a:t>approach</a:t>
            </a:r>
            <a:r>
              <a:rPr lang="it-IT" b="1" dirty="0">
                <a:solidFill>
                  <a:srgbClr val="00B050"/>
                </a:solidFill>
              </a:rPr>
              <a:t> </a:t>
            </a:r>
            <a:r>
              <a:rPr lang="it-IT" b="1" dirty="0" err="1">
                <a:solidFill>
                  <a:srgbClr val="00B050"/>
                </a:solidFill>
              </a:rPr>
              <a:t>combining</a:t>
            </a:r>
            <a:r>
              <a:rPr lang="it-IT" b="1" dirty="0">
                <a:solidFill>
                  <a:srgbClr val="00B050"/>
                </a:solidFill>
              </a:rPr>
              <a:t> a wide range of </a:t>
            </a:r>
            <a:r>
              <a:rPr lang="it-IT" b="1" dirty="0" err="1">
                <a:solidFill>
                  <a:srgbClr val="00B050"/>
                </a:solidFill>
              </a:rPr>
              <a:t>measurements</a:t>
            </a:r>
            <a:r>
              <a:rPr lang="it-IT" b="1" dirty="0">
                <a:solidFill>
                  <a:srgbClr val="00B050"/>
                </a:solidFill>
              </a:rPr>
              <a:t> </a:t>
            </a:r>
            <a:r>
              <a:rPr lang="it-IT" dirty="0"/>
              <a:t>(</a:t>
            </a:r>
            <a:r>
              <a:rPr lang="it-IT" dirty="0" err="1"/>
              <a:t>surface</a:t>
            </a:r>
            <a:r>
              <a:rPr lang="it-IT" dirty="0"/>
              <a:t> </a:t>
            </a:r>
            <a:r>
              <a:rPr lang="it-IT" dirty="0" err="1"/>
              <a:t>geology</a:t>
            </a:r>
            <a:r>
              <a:rPr lang="it-IT" dirty="0"/>
              <a:t> and </a:t>
            </a:r>
            <a:r>
              <a:rPr lang="it-IT" dirty="0" err="1"/>
              <a:t>composition</a:t>
            </a:r>
            <a:r>
              <a:rPr lang="it-IT" dirty="0"/>
              <a:t>, </a:t>
            </a:r>
            <a:r>
              <a:rPr lang="it-IT" dirty="0" err="1"/>
              <a:t>gravity</a:t>
            </a:r>
            <a:r>
              <a:rPr lang="it-IT" dirty="0"/>
              <a:t>, </a:t>
            </a:r>
            <a:r>
              <a:rPr lang="it-IT" dirty="0" err="1"/>
              <a:t>interior</a:t>
            </a:r>
            <a:r>
              <a:rPr lang="it-IT" dirty="0"/>
              <a:t>, </a:t>
            </a:r>
            <a:r>
              <a:rPr lang="it-IT" dirty="0" err="1"/>
              <a:t>seismic</a:t>
            </a:r>
            <a:r>
              <a:rPr lang="it-IT" dirty="0"/>
              <a:t> </a:t>
            </a:r>
            <a:r>
              <a:rPr lang="it-IT" dirty="0" err="1"/>
              <a:t>properties</a:t>
            </a:r>
            <a:r>
              <a:rPr lang="it-IT" dirty="0"/>
              <a:t> (first time), </a:t>
            </a:r>
            <a:r>
              <a:rPr lang="it-IT" dirty="0" err="1"/>
              <a:t>dust</a:t>
            </a:r>
            <a:r>
              <a:rPr lang="it-IT" dirty="0"/>
              <a:t> </a:t>
            </a:r>
            <a:r>
              <a:rPr lang="it-IT" dirty="0" err="1"/>
              <a:t>detection</a:t>
            </a:r>
            <a:r>
              <a:rPr lang="it-IT" dirty="0"/>
              <a:t> and </a:t>
            </a:r>
            <a:r>
              <a:rPr lang="it-IT" dirty="0" err="1"/>
              <a:t>analysis</a:t>
            </a:r>
            <a:r>
              <a:rPr lang="it-IT" dirty="0"/>
              <a:t>, plasma science)</a:t>
            </a:r>
            <a:endParaRPr dirty="0"/>
          </a:p>
          <a:p>
            <a:pPr marL="285750" lvl="0" indent="-28575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endParaRPr lang="it-IT" dirty="0"/>
          </a:p>
          <a:p>
            <a:pPr marL="285750" lvl="0" indent="-28575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it-IT" dirty="0" err="1"/>
              <a:t>Promizing</a:t>
            </a:r>
            <a:r>
              <a:rPr lang="it-IT" dirty="0"/>
              <a:t> </a:t>
            </a:r>
            <a:r>
              <a:rPr lang="it-IT" dirty="0" err="1"/>
              <a:t>synergies</a:t>
            </a:r>
            <a:r>
              <a:rPr lang="it-IT" dirty="0"/>
              <a:t> with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planned</a:t>
            </a:r>
            <a:r>
              <a:rPr lang="it-IT" dirty="0"/>
              <a:t> (OSIRIS-APEX) and </a:t>
            </a:r>
            <a:r>
              <a:rPr lang="it-IT" dirty="0" err="1"/>
              <a:t>possible</a:t>
            </a:r>
            <a:r>
              <a:rPr lang="it-IT" dirty="0"/>
              <a:t> missions</a:t>
            </a:r>
          </a:p>
          <a:p>
            <a:pPr marL="285750" lvl="0" indent="-28575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endParaRPr lang="it-IT" b="1" dirty="0">
              <a:solidFill>
                <a:srgbClr val="00B050"/>
              </a:solidFill>
            </a:endParaRPr>
          </a:p>
          <a:p>
            <a:pPr marL="285750" lvl="0" indent="-28575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it-IT" b="1" dirty="0" err="1">
                <a:solidFill>
                  <a:srgbClr val="00B050"/>
                </a:solidFill>
              </a:rPr>
              <a:t>Contributions</a:t>
            </a:r>
            <a:r>
              <a:rPr lang="it-IT" b="1" dirty="0">
                <a:solidFill>
                  <a:srgbClr val="00B050"/>
                </a:solidFill>
              </a:rPr>
              <a:t> from JAXA </a:t>
            </a:r>
            <a:r>
              <a:rPr lang="it-IT" b="1" dirty="0" err="1">
                <a:solidFill>
                  <a:srgbClr val="00B050"/>
                </a:solidFill>
              </a:rPr>
              <a:t>as</a:t>
            </a:r>
            <a:r>
              <a:rPr lang="it-IT" b="1" dirty="0">
                <a:solidFill>
                  <a:srgbClr val="00B050"/>
                </a:solidFill>
              </a:rPr>
              <a:t> </a:t>
            </a:r>
            <a:r>
              <a:rPr lang="it-IT" b="1" dirty="0" err="1">
                <a:solidFill>
                  <a:srgbClr val="00B050"/>
                </a:solidFill>
              </a:rPr>
              <a:t>well</a:t>
            </a:r>
            <a:r>
              <a:rPr lang="it-IT" b="1" dirty="0">
                <a:solidFill>
                  <a:srgbClr val="00B050"/>
                </a:solidFill>
              </a:rPr>
              <a:t> </a:t>
            </a:r>
            <a:r>
              <a:rPr lang="it-IT" b="1" dirty="0" err="1">
                <a:solidFill>
                  <a:srgbClr val="00B050"/>
                </a:solidFill>
              </a:rPr>
              <a:t>as</a:t>
            </a:r>
            <a:r>
              <a:rPr lang="it-IT" b="1" dirty="0">
                <a:solidFill>
                  <a:srgbClr val="00B050"/>
                </a:solidFill>
              </a:rPr>
              <a:t> </a:t>
            </a:r>
            <a:r>
              <a:rPr lang="it-IT" b="1" dirty="0" err="1">
                <a:solidFill>
                  <a:srgbClr val="00B050"/>
                </a:solidFill>
              </a:rPr>
              <a:t>possible</a:t>
            </a:r>
            <a:r>
              <a:rPr lang="it-IT" b="1" dirty="0">
                <a:solidFill>
                  <a:srgbClr val="00B050"/>
                </a:solidFill>
              </a:rPr>
              <a:t> NASA support</a:t>
            </a:r>
            <a:r>
              <a:rPr lang="it-IT" dirty="0"/>
              <a:t> set the ground for </a:t>
            </a:r>
            <a:r>
              <a:rPr lang="it-IT" dirty="0" err="1"/>
              <a:t>yet</a:t>
            </a:r>
            <a:r>
              <a:rPr lang="it-IT" dirty="0"/>
              <a:t> </a:t>
            </a:r>
            <a:r>
              <a:rPr lang="it-IT" dirty="0" err="1"/>
              <a:t>another</a:t>
            </a:r>
            <a:r>
              <a:rPr lang="it-IT" dirty="0"/>
              <a:t> </a:t>
            </a:r>
            <a:r>
              <a:rPr lang="it-IT" b="1" dirty="0" err="1">
                <a:solidFill>
                  <a:srgbClr val="00B050"/>
                </a:solidFill>
              </a:rPr>
              <a:t>outstanding</a:t>
            </a:r>
            <a:r>
              <a:rPr lang="it-IT" b="1" dirty="0">
                <a:solidFill>
                  <a:srgbClr val="00B050"/>
                </a:solidFill>
              </a:rPr>
              <a:t> international </a:t>
            </a:r>
            <a:r>
              <a:rPr lang="it-IT" b="1" dirty="0" err="1">
                <a:solidFill>
                  <a:srgbClr val="00B050"/>
                </a:solidFill>
              </a:rPr>
              <a:t>collaboration</a:t>
            </a:r>
            <a:r>
              <a:rPr lang="it-IT" b="1" dirty="0">
                <a:solidFill>
                  <a:srgbClr val="00B050"/>
                </a:solidFill>
              </a:rPr>
              <a:t>.</a:t>
            </a:r>
            <a:endParaRPr dirty="0"/>
          </a:p>
          <a:p>
            <a:pPr marL="285750" lvl="0" indent="-28575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endParaRPr lang="it-IT" dirty="0"/>
          </a:p>
          <a:p>
            <a:pPr marL="285750" lvl="0" indent="-28575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it-IT" dirty="0"/>
              <a:t>A </a:t>
            </a:r>
            <a:r>
              <a:rPr lang="it-IT" dirty="0" err="1"/>
              <a:t>great</a:t>
            </a:r>
            <a:r>
              <a:rPr lang="it-IT" dirty="0"/>
              <a:t> </a:t>
            </a:r>
            <a:r>
              <a:rPr lang="it-IT" dirty="0" err="1"/>
              <a:t>return</a:t>
            </a:r>
            <a:r>
              <a:rPr lang="it-IT" dirty="0"/>
              <a:t> in </a:t>
            </a:r>
            <a:r>
              <a:rPr lang="it-IT" dirty="0" err="1"/>
              <a:t>terms</a:t>
            </a:r>
            <a:r>
              <a:rPr lang="it-IT" dirty="0"/>
              <a:t> of </a:t>
            </a:r>
            <a:r>
              <a:rPr lang="it-IT" dirty="0" err="1"/>
              <a:t>asteroid</a:t>
            </a:r>
            <a:r>
              <a:rPr lang="it-IT" dirty="0"/>
              <a:t> science and </a:t>
            </a:r>
            <a:r>
              <a:rPr lang="it-IT" dirty="0" err="1"/>
              <a:t>planetary</a:t>
            </a:r>
            <a:r>
              <a:rPr lang="it-IT" dirty="0"/>
              <a:t> defense following a </a:t>
            </a:r>
            <a:r>
              <a:rPr lang="it-IT" dirty="0" err="1"/>
              <a:t>very</a:t>
            </a:r>
            <a:r>
              <a:rPr lang="it-IT" dirty="0"/>
              <a:t> rare event</a:t>
            </a:r>
          </a:p>
          <a:p>
            <a:pPr marL="0" lvl="0" indent="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</a:pPr>
            <a:endParaRPr dirty="0"/>
          </a:p>
          <a:p>
            <a:pPr marL="285750" lvl="0" indent="-28575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it-IT" dirty="0"/>
              <a:t>The </a:t>
            </a:r>
            <a:r>
              <a:rPr lang="it-IT" dirty="0" err="1"/>
              <a:t>expected</a:t>
            </a:r>
            <a:r>
              <a:rPr lang="it-IT" dirty="0"/>
              <a:t> </a:t>
            </a:r>
            <a:r>
              <a:rPr lang="it-IT" dirty="0" err="1"/>
              <a:t>attention</a:t>
            </a:r>
            <a:r>
              <a:rPr lang="it-IT" dirty="0"/>
              <a:t> from the media and the general public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b="1" dirty="0" err="1">
                <a:solidFill>
                  <a:srgbClr val="00B050"/>
                </a:solidFill>
              </a:rPr>
              <a:t>unprecedented</a:t>
            </a:r>
            <a:r>
              <a:rPr lang="it-IT" b="1" dirty="0">
                <a:solidFill>
                  <a:srgbClr val="00B050"/>
                </a:solidFill>
              </a:rPr>
              <a:t>. </a:t>
            </a:r>
            <a:r>
              <a:rPr lang="it-IT" dirty="0" err="1"/>
              <a:t>Such</a:t>
            </a:r>
            <a:r>
              <a:rPr lang="it-IT" dirty="0"/>
              <a:t> high </a:t>
            </a:r>
            <a:r>
              <a:rPr lang="it-IT" dirty="0" err="1"/>
              <a:t>visibility</a:t>
            </a:r>
            <a:r>
              <a:rPr lang="it-IT" dirty="0"/>
              <a:t> </a:t>
            </a:r>
            <a:r>
              <a:rPr lang="it-IT" dirty="0" err="1"/>
              <a:t>represents</a:t>
            </a:r>
            <a:r>
              <a:rPr lang="it-IT" dirty="0"/>
              <a:t> a </a:t>
            </a:r>
            <a:r>
              <a:rPr lang="it-IT" b="1" dirty="0" err="1">
                <a:solidFill>
                  <a:srgbClr val="00B050"/>
                </a:solidFill>
              </a:rPr>
              <a:t>unique</a:t>
            </a:r>
            <a:r>
              <a:rPr lang="it-IT" b="1" dirty="0">
                <a:solidFill>
                  <a:srgbClr val="00B050"/>
                </a:solidFill>
              </a:rPr>
              <a:t> </a:t>
            </a:r>
            <a:r>
              <a:rPr lang="it-IT" b="1" dirty="0" err="1">
                <a:solidFill>
                  <a:srgbClr val="00B050"/>
                </a:solidFill>
              </a:rPr>
              <a:t>opportunity</a:t>
            </a:r>
            <a:r>
              <a:rPr lang="it-IT" b="1" dirty="0">
                <a:solidFill>
                  <a:srgbClr val="00B050"/>
                </a:solidFill>
              </a:rPr>
              <a:t> for public engagement and </a:t>
            </a:r>
            <a:r>
              <a:rPr lang="it-IT" b="1" dirty="0" err="1">
                <a:solidFill>
                  <a:srgbClr val="00B050"/>
                </a:solidFill>
              </a:rPr>
              <a:t>outreach</a:t>
            </a:r>
            <a:r>
              <a:rPr lang="it-IT" b="1" dirty="0">
                <a:solidFill>
                  <a:srgbClr val="00B050"/>
                </a:solidFill>
              </a:rPr>
              <a:t>, </a:t>
            </a:r>
            <a:r>
              <a:rPr lang="it-IT" b="1" dirty="0" err="1">
                <a:solidFill>
                  <a:srgbClr val="00B050"/>
                </a:solidFill>
              </a:rPr>
              <a:t>noting</a:t>
            </a:r>
            <a:r>
              <a:rPr lang="it-IT" b="1" dirty="0">
                <a:solidFill>
                  <a:srgbClr val="00B050"/>
                </a:solidFill>
              </a:rPr>
              <a:t> </a:t>
            </a:r>
            <a:r>
              <a:rPr lang="it-IT" b="1" dirty="0" err="1">
                <a:solidFill>
                  <a:srgbClr val="00B050"/>
                </a:solidFill>
              </a:rPr>
              <a:t>that</a:t>
            </a:r>
            <a:r>
              <a:rPr lang="it-IT" b="1" dirty="0">
                <a:solidFill>
                  <a:srgbClr val="00B050"/>
                </a:solidFill>
              </a:rPr>
              <a:t> 2029 </a:t>
            </a:r>
            <a:r>
              <a:rPr lang="it-IT" b="1" dirty="0" err="1">
                <a:solidFill>
                  <a:srgbClr val="00B050"/>
                </a:solidFill>
              </a:rPr>
              <a:t>will</a:t>
            </a:r>
            <a:r>
              <a:rPr lang="it-IT" b="1" dirty="0">
                <a:solidFill>
                  <a:srgbClr val="00B050"/>
                </a:solidFill>
              </a:rPr>
              <a:t> be the International </a:t>
            </a:r>
            <a:r>
              <a:rPr lang="it-IT" b="1" dirty="0" err="1">
                <a:solidFill>
                  <a:srgbClr val="00B050"/>
                </a:solidFill>
              </a:rPr>
              <a:t>Year</a:t>
            </a:r>
            <a:r>
              <a:rPr lang="it-IT" b="1" dirty="0">
                <a:solidFill>
                  <a:srgbClr val="00B050"/>
                </a:solidFill>
              </a:rPr>
              <a:t> of </a:t>
            </a:r>
            <a:r>
              <a:rPr lang="it-IT" b="1" dirty="0" err="1">
                <a:solidFill>
                  <a:srgbClr val="00B050"/>
                </a:solidFill>
              </a:rPr>
              <a:t>Asteroid</a:t>
            </a:r>
            <a:r>
              <a:rPr lang="it-IT" b="1" dirty="0">
                <a:solidFill>
                  <a:srgbClr val="00B050"/>
                </a:solidFill>
              </a:rPr>
              <a:t> </a:t>
            </a:r>
            <a:r>
              <a:rPr lang="it-IT" b="1" dirty="0" err="1">
                <a:solidFill>
                  <a:srgbClr val="00B050"/>
                </a:solidFill>
              </a:rPr>
              <a:t>Awareness</a:t>
            </a:r>
            <a:r>
              <a:rPr lang="it-IT" b="1" dirty="0">
                <a:solidFill>
                  <a:srgbClr val="00B050"/>
                </a:solidFill>
              </a:rPr>
              <a:t> and </a:t>
            </a:r>
            <a:r>
              <a:rPr lang="it-IT" b="1" dirty="0" err="1">
                <a:solidFill>
                  <a:srgbClr val="00B050"/>
                </a:solidFill>
              </a:rPr>
              <a:t>Planetary</a:t>
            </a:r>
            <a:r>
              <a:rPr lang="it-IT" b="1" dirty="0">
                <a:solidFill>
                  <a:srgbClr val="00B050"/>
                </a:solidFill>
              </a:rPr>
              <a:t> Defense</a:t>
            </a:r>
            <a:r>
              <a:rPr lang="it-IT" dirty="0"/>
              <a:t>.</a:t>
            </a:r>
            <a:endParaRPr dirty="0"/>
          </a:p>
          <a:p>
            <a:pPr marL="0" lvl="0" indent="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pic>
        <p:nvPicPr>
          <p:cNvPr id="469" name="Google Shape;469;p16" descr="Ramses mission pat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32834" y="93260"/>
            <a:ext cx="755242" cy="755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dal_Earth_smooth">
            <a:hlinkClick r:id="" action="ppaction://media"/>
            <a:extLst>
              <a:ext uri="{FF2B5EF4-FFF2-40B4-BE49-F238E27FC236}">
                <a16:creationId xmlns:a16="http://schemas.microsoft.com/office/drawing/2014/main" id="{30B735C6-7273-31F4-A4C9-2A1B5BB543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5399" y="0"/>
            <a:ext cx="8563280" cy="642246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BDF1348-0BDE-763F-73FE-D225124C712A}"/>
              </a:ext>
            </a:extLst>
          </p:cNvPr>
          <p:cNvSpPr txBox="1"/>
          <p:nvPr/>
        </p:nvSpPr>
        <p:spPr>
          <a:xfrm>
            <a:off x="136659" y="661012"/>
            <a:ext cx="32234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From</a:t>
            </a:r>
            <a:r>
              <a:rPr lang="fr-FR" dirty="0">
                <a:solidFill>
                  <a:schemeClr val="bg1"/>
                </a:solidFill>
              </a:rPr>
              <a:t> Zhang &amp; Michel 2020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Close </a:t>
            </a:r>
            <a:r>
              <a:rPr lang="fr-FR" dirty="0" err="1">
                <a:solidFill>
                  <a:schemeClr val="bg1"/>
                </a:solidFill>
              </a:rPr>
              <a:t>approach</a:t>
            </a:r>
            <a:r>
              <a:rPr lang="fr-FR" dirty="0">
                <a:solidFill>
                  <a:schemeClr val="bg1"/>
                </a:solidFill>
              </a:rPr>
              <a:t> of a </a:t>
            </a:r>
            <a:r>
              <a:rPr lang="fr-FR" dirty="0" err="1">
                <a:solidFill>
                  <a:schemeClr val="bg1"/>
                </a:solidFill>
              </a:rPr>
              <a:t>cohesionless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rubble</a:t>
            </a:r>
            <a:r>
              <a:rPr lang="fr-FR" dirty="0">
                <a:solidFill>
                  <a:schemeClr val="bg1"/>
                </a:solidFill>
              </a:rPr>
              <a:t> pile at </a:t>
            </a:r>
            <a:r>
              <a:rPr lang="fr-FR" dirty="0" err="1">
                <a:solidFill>
                  <a:schemeClr val="bg1"/>
                </a:solidFill>
              </a:rPr>
              <a:t>much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closer</a:t>
            </a:r>
            <a:r>
              <a:rPr lang="fr-FR" dirty="0">
                <a:solidFill>
                  <a:schemeClr val="bg1"/>
                </a:solidFill>
              </a:rPr>
              <a:t> distance </a:t>
            </a:r>
            <a:r>
              <a:rPr lang="fr-FR" dirty="0" err="1">
                <a:solidFill>
                  <a:schemeClr val="bg1"/>
                </a:solidFill>
              </a:rPr>
              <a:t>than</a:t>
            </a:r>
            <a:r>
              <a:rPr lang="fr-FR" dirty="0">
                <a:solidFill>
                  <a:schemeClr val="bg1"/>
                </a:solidFill>
              </a:rPr>
              <a:t> Apophis: </a:t>
            </a:r>
          </a:p>
          <a:p>
            <a:r>
              <a:rPr lang="fr-FR" dirty="0">
                <a:solidFill>
                  <a:schemeClr val="bg1"/>
                </a:solidFill>
              </a:rPr>
              <a:t>3 </a:t>
            </a:r>
            <a:r>
              <a:rPr lang="fr-FR" dirty="0" err="1">
                <a:solidFill>
                  <a:schemeClr val="bg1"/>
                </a:solidFill>
              </a:rPr>
              <a:t>Earth’s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raddii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  <a:p>
            <a:r>
              <a:rPr lang="fr-FR" dirty="0">
                <a:solidFill>
                  <a:schemeClr val="bg1"/>
                </a:solidFill>
              </a:rPr>
              <a:t>(5.6 </a:t>
            </a:r>
            <a:r>
              <a:rPr lang="fr-FR" dirty="0" err="1">
                <a:solidFill>
                  <a:schemeClr val="bg1"/>
                </a:solidFill>
              </a:rPr>
              <a:t>Earth’s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raddii</a:t>
            </a:r>
            <a:r>
              <a:rPr lang="fr-FR" dirty="0">
                <a:solidFill>
                  <a:schemeClr val="bg1"/>
                </a:solidFill>
              </a:rPr>
              <a:t> for Apophis)</a:t>
            </a:r>
          </a:p>
        </p:txBody>
      </p:sp>
    </p:spTree>
    <p:extLst>
      <p:ext uri="{BB962C8B-B14F-4D97-AF65-F5344CB8AC3E}">
        <p14:creationId xmlns:p14="http://schemas.microsoft.com/office/powerpoint/2010/main" val="387980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7"/>
          <p:cNvSpPr txBox="1"/>
          <p:nvPr/>
        </p:nvSpPr>
        <p:spPr>
          <a:xfrm>
            <a:off x="125999" y="3544726"/>
            <a:ext cx="11913401" cy="581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200" tIns="44100" rIns="88200" bIns="4410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/>
          </a:p>
        </p:txBody>
      </p:sp>
      <p:sp>
        <p:nvSpPr>
          <p:cNvPr id="476" name="Google Shape;476;p17"/>
          <p:cNvSpPr/>
          <p:nvPr/>
        </p:nvSpPr>
        <p:spPr>
          <a:xfrm>
            <a:off x="7288567" y="5590659"/>
            <a:ext cx="4750834" cy="2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p17" descr="Surprise Asteroid Mystery Unraveled – Barreling Toward Earth From Blind Spo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2660" y="434349"/>
            <a:ext cx="5756797" cy="32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17" descr="Ramses mission pat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1513" y="4105996"/>
            <a:ext cx="2332383" cy="2332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8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Payload contribution to mission objectives</a:t>
            </a:r>
            <a:endParaRPr/>
          </a:p>
        </p:txBody>
      </p:sp>
      <p:sp>
        <p:nvSpPr>
          <p:cNvPr id="484" name="Google Shape;484;p18"/>
          <p:cNvSpPr txBox="1">
            <a:spLocks noGrp="1"/>
          </p:cNvSpPr>
          <p:nvPr>
            <p:ph type="body" idx="1"/>
          </p:nvPr>
        </p:nvSpPr>
        <p:spPr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graphicFrame>
        <p:nvGraphicFramePr>
          <p:cNvPr id="485" name="Google Shape;485;p18"/>
          <p:cNvGraphicFramePr/>
          <p:nvPr/>
        </p:nvGraphicFramePr>
        <p:xfrm>
          <a:off x="216000" y="998929"/>
          <a:ext cx="11768400" cy="5207050"/>
        </p:xfrm>
        <a:graphic>
          <a:graphicData uri="http://schemas.openxmlformats.org/drawingml/2006/table">
            <a:tbl>
              <a:tblPr firstRow="1" bandRow="1">
                <a:noFill/>
                <a:tableStyleId>{8AB4B8DC-CEE6-49C0-90C4-F519A21578F7}</a:tableStyleId>
              </a:tblPr>
              <a:tblGrid>
                <a:gridCol w="1938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4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2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92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4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/>
                        <a:t>Objective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/>
                        <a:t>Requirement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/>
                        <a:t>Prime instrument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/>
                        <a:t>Contributing instrument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/>
                        <a:t>Orbit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N/A (Reqs specified for other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properties are sufficient)</a:t>
                      </a:r>
                      <a:endParaRPr sz="1600" b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/>
                        <a:t>AFC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/>
                        <a:t>Radio Science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/>
                        <a:t>Transmitter/Landmark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/>
                        <a:t>TIRI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/>
                        <a:t>Spin State and orientation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Orientation: 5 deg(TBD)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Spin rate: 1% (primary)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Spin rate: 10% (secondary)</a:t>
                      </a:r>
                      <a:endParaRPr sz="1600" b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/>
                        <a:t>AFC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/>
                        <a:t>Laser Altimeter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/>
                        <a:t>(Landing) CubeSat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/>
                        <a:t>Shape and surface changes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Imaging resolution: 10 cm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Image rate at CEP: 1 min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/>
                        <a:t>AFC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/>
                        <a:t>Laser Altimeter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/>
                        <a:t>Hyperspectral imager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/>
                        <a:t>TIR Imager 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/>
                        <a:t>Interior structure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Global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Goal: Few meters</a:t>
                      </a:r>
                      <a:endParaRPr sz="1600" b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/>
                        <a:t>Radio Science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/>
                        <a:t>Low Frequency Radar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/>
                        <a:t>Seismometer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/>
                        <a:t>Dust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/>
                        <a:t>TBD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/>
                        <a:t>Cameras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/>
                        <a:t>Dust detector (VISTA) for &lt; 1 mm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/>
                        <a:t>Cohesion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Global: OoM</a:t>
                      </a:r>
                      <a:endParaRPr sz="1600" b="0" i="0" u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 i="0" u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Local: Within factor of 2</a:t>
                      </a:r>
                      <a:endParaRPr sz="1600" b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/>
                        <a:t>AFC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/>
                        <a:t>(Landing) CubeSat (Accelerometers, directmeasure)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6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/>
                        <a:t>Mass, density, porosity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0"/>
                        <a:t>1%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/>
                        <a:t>Radio Science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/>
                        <a:t>TIR Imager (through thermal inertia)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/>
                        <a:t>Low Frequency Radar (density / porosity)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it-IT" sz="1600"/>
                        <a:t>Landing CubeSat (in-situ local density and porosity)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47C73621-8EAF-7052-0EEF-D8805A61D0C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9" y="1359037"/>
            <a:ext cx="12192000" cy="5498964"/>
          </a:xfrm>
          <a:prstGeom prst="rect">
            <a:avLst/>
          </a:prstGeom>
        </p:spPr>
      </p:pic>
      <p:pic>
        <p:nvPicPr>
          <p:cNvPr id="5" name="Picture 2" descr="undefined">
            <a:extLst>
              <a:ext uri="{FF2B5EF4-FFF2-40B4-BE49-F238E27FC236}">
                <a16:creationId xmlns:a16="http://schemas.microsoft.com/office/drawing/2014/main" id="{FF5DDD34-6FA5-17F2-0B7B-4A7903D4A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109" y="84444"/>
            <a:ext cx="1518931" cy="151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escription de cette image, également commentée ci-après">
            <a:extLst>
              <a:ext uri="{FF2B5EF4-FFF2-40B4-BE49-F238E27FC236}">
                <a16:creationId xmlns:a16="http://schemas.microsoft.com/office/drawing/2014/main" id="{0030F91D-26BF-C953-881F-8A199B555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415" y="1"/>
            <a:ext cx="1603375" cy="160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120AFCE5-BF0E-CACD-6F30-AACBA694EB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50778" y="84444"/>
            <a:ext cx="2298947" cy="2620656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7AEFA8D7-B31C-2131-1B92-3883C62099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4497" y="2040989"/>
            <a:ext cx="726168" cy="626016"/>
          </a:xfrm>
          <a:prstGeom prst="rect">
            <a:avLst/>
          </a:prstGeom>
        </p:spPr>
      </p:pic>
      <p:pic>
        <p:nvPicPr>
          <p:cNvPr id="2" name="Google Shape;327;p1" descr="Ramses mission patch">
            <a:extLst>
              <a:ext uri="{FF2B5EF4-FFF2-40B4-BE49-F238E27FC236}">
                <a16:creationId xmlns:a16="http://schemas.microsoft.com/office/drawing/2014/main" id="{2E5856AA-587E-0C7B-1706-2C11D9A0F96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08394" y="18340"/>
            <a:ext cx="1475082" cy="135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az1701_S2">
            <a:hlinkClick r:id="" action="ppaction://media"/>
            <a:extLst>
              <a:ext uri="{FF2B5EF4-FFF2-40B4-BE49-F238E27FC236}">
                <a16:creationId xmlns:a16="http://schemas.microsoft.com/office/drawing/2014/main" id="{9F518D0F-18A0-FD4B-E121-2E463B50E4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41713" y="76494"/>
            <a:ext cx="2708412" cy="135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4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A8875-4354-CA7E-F5BC-18F2D2D8A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Apophis (D~340 meters)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1D684-B3D4-F924-EFE3-D61FBE28C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670" y="889139"/>
            <a:ext cx="3182779" cy="5313471"/>
          </a:xfrm>
        </p:spPr>
        <p:txBody>
          <a:bodyPr/>
          <a:lstStyle/>
          <a:p>
            <a:pPr marL="284981" indent="-284981">
              <a:buFont typeface="Arial" panose="020B0604020202020204" pitchFamily="34" charset="0"/>
              <a:buChar char="•"/>
            </a:pPr>
            <a:endParaRPr lang="en-GB" sz="1895" b="1" dirty="0">
              <a:solidFill>
                <a:schemeClr val="bg1"/>
              </a:solidFill>
            </a:endParaRPr>
          </a:p>
          <a:p>
            <a:pPr marL="284981" indent="-284981">
              <a:buFont typeface="Arial" panose="020B0604020202020204" pitchFamily="34" charset="0"/>
              <a:buChar char="•"/>
            </a:pPr>
            <a:r>
              <a:rPr lang="en-GB" sz="1895" b="1" dirty="0">
                <a:solidFill>
                  <a:schemeClr val="bg1"/>
                </a:solidFill>
              </a:rPr>
              <a:t>In 2029, nature does the job for us: </a:t>
            </a:r>
            <a:r>
              <a:rPr lang="en-GB" sz="1895" dirty="0">
                <a:solidFill>
                  <a:schemeClr val="bg1"/>
                </a:solidFill>
              </a:rPr>
              <a:t>once-in-a-lifetime planetary </a:t>
            </a:r>
            <a:r>
              <a:rPr lang="en-GB" sz="1895" dirty="0" err="1">
                <a:solidFill>
                  <a:schemeClr val="bg1"/>
                </a:solidFill>
              </a:rPr>
              <a:t>defense</a:t>
            </a:r>
            <a:r>
              <a:rPr lang="en-GB" sz="1895" dirty="0">
                <a:solidFill>
                  <a:schemeClr val="bg1"/>
                </a:solidFill>
              </a:rPr>
              <a:t> opportunity to observe the response of an asteroid to a natural force! </a:t>
            </a:r>
          </a:p>
          <a:p>
            <a:pPr marL="284981" indent="-284981">
              <a:buFont typeface="Arial" panose="020B0604020202020204" pitchFamily="34" charset="0"/>
              <a:buChar char="•"/>
            </a:pPr>
            <a:endParaRPr lang="en-GB" sz="1895" dirty="0">
              <a:solidFill>
                <a:schemeClr val="bg1"/>
              </a:solidFill>
            </a:endParaRPr>
          </a:p>
          <a:p>
            <a:pPr marL="284981" indent="-284981">
              <a:buFont typeface="Arial" panose="020B0604020202020204" pitchFamily="34" charset="0"/>
              <a:buChar char="•"/>
            </a:pPr>
            <a:r>
              <a:rPr lang="en-GB" sz="1895" b="1" dirty="0">
                <a:solidFill>
                  <a:schemeClr val="bg1"/>
                </a:solidFill>
              </a:rPr>
              <a:t>2029 will be International Year of asteroid awareness and planetary </a:t>
            </a:r>
            <a:r>
              <a:rPr lang="en-GB" sz="1895" b="1" dirty="0" err="1">
                <a:solidFill>
                  <a:schemeClr val="bg1"/>
                </a:solidFill>
              </a:rPr>
              <a:t>defense</a:t>
            </a:r>
            <a:r>
              <a:rPr lang="en-GB" sz="1895" b="1" dirty="0">
                <a:solidFill>
                  <a:schemeClr val="bg1"/>
                </a:solidFill>
              </a:rPr>
              <a:t> (UN resolution)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7DF932-D590-5B8D-456E-3E385850C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400" y="161010"/>
            <a:ext cx="4668880" cy="3615819"/>
          </a:xfrm>
          <a:prstGeom prst="rect">
            <a:avLst/>
          </a:prstGeom>
        </p:spPr>
      </p:pic>
      <p:pic>
        <p:nvPicPr>
          <p:cNvPr id="5" name="Picture 2" descr="Surprise Asteroid Mystery Unraveled – Barreling Toward Earth From Blind Spot">
            <a:extLst>
              <a:ext uri="{FF2B5EF4-FFF2-40B4-BE49-F238E27FC236}">
                <a16:creationId xmlns:a16="http://schemas.microsoft.com/office/drawing/2014/main" id="{2FAB6453-A8F4-B0A5-C21D-7CC029961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400" y="3776829"/>
            <a:ext cx="4668880" cy="266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795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RAMSES: Mission objectives</a:t>
            </a:r>
            <a:endParaRPr/>
          </a:p>
        </p:txBody>
      </p:sp>
      <p:sp>
        <p:nvSpPr>
          <p:cNvPr id="354" name="Google Shape;354;p4"/>
          <p:cNvSpPr txBox="1">
            <a:spLocks noGrp="1"/>
          </p:cNvSpPr>
          <p:nvPr>
            <p:ph type="body" idx="1"/>
          </p:nvPr>
        </p:nvSpPr>
        <p:spPr>
          <a:xfrm>
            <a:off x="216000" y="1687480"/>
            <a:ext cx="5984384" cy="4346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it-IT" b="1" u="sng" dirty="0"/>
              <a:t>High-</a:t>
            </a:r>
            <a:r>
              <a:rPr lang="it-IT" b="1" u="sng" dirty="0" err="1"/>
              <a:t>level</a:t>
            </a:r>
            <a:r>
              <a:rPr lang="it-IT" b="1" u="sng" dirty="0"/>
              <a:t> mission </a:t>
            </a:r>
            <a:r>
              <a:rPr lang="it-IT" b="1" u="sng" dirty="0" err="1"/>
              <a:t>objectives</a:t>
            </a:r>
            <a:endParaRPr b="1" u="sng" dirty="0"/>
          </a:p>
          <a:p>
            <a:pPr marL="49213" lvl="0" indent="0" algn="l" rtl="0">
              <a:lnSpc>
                <a:spcPct val="119000"/>
              </a:lnSpc>
              <a:spcBef>
                <a:spcPts val="333"/>
              </a:spcBef>
              <a:spcAft>
                <a:spcPts val="0"/>
              </a:spcAft>
              <a:buSzPct val="100000"/>
              <a:buNone/>
            </a:pPr>
            <a:endParaRPr b="1" dirty="0"/>
          </a:p>
          <a:p>
            <a:pPr marL="392113" lvl="1" indent="-342900" algn="l" rtl="0">
              <a:lnSpc>
                <a:spcPct val="119000"/>
              </a:lnSpc>
              <a:spcBef>
                <a:spcPts val="333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AutoNum type="arabicPeriod"/>
            </a:pPr>
            <a:r>
              <a:rPr lang="it-IT" dirty="0" err="1"/>
              <a:t>Characterize</a:t>
            </a:r>
            <a:r>
              <a:rPr lang="it-IT" dirty="0"/>
              <a:t> Apophis with </a:t>
            </a:r>
            <a:r>
              <a:rPr lang="it-IT" b="1" dirty="0"/>
              <a:t>high-</a:t>
            </a:r>
            <a:r>
              <a:rPr lang="it-IT" b="1" dirty="0" err="1"/>
              <a:t>resolution</a:t>
            </a:r>
            <a:r>
              <a:rPr lang="it-IT" dirty="0"/>
              <a:t> </a:t>
            </a:r>
            <a:r>
              <a:rPr lang="it-IT" b="1" dirty="0" err="1"/>
              <a:t>before</a:t>
            </a:r>
            <a:br>
              <a:rPr lang="it-IT" b="1" dirty="0"/>
            </a:br>
            <a:r>
              <a:rPr lang="it-IT" dirty="0"/>
              <a:t>(and after) the </a:t>
            </a:r>
            <a:r>
              <a:rPr lang="it-IT" dirty="0" err="1"/>
              <a:t>encounter</a:t>
            </a:r>
            <a:r>
              <a:rPr lang="it-IT" dirty="0"/>
              <a:t>:</a:t>
            </a:r>
            <a:endParaRPr dirty="0"/>
          </a:p>
          <a:p>
            <a:pPr marL="911408" lvl="3" indent="-285750" algn="l" rtl="0">
              <a:lnSpc>
                <a:spcPct val="100000"/>
              </a:lnSpc>
              <a:spcBef>
                <a:spcPts val="296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▪"/>
            </a:pPr>
            <a:r>
              <a:rPr lang="it-IT" sz="1600" dirty="0" err="1"/>
              <a:t>Orbit</a:t>
            </a:r>
            <a:r>
              <a:rPr lang="it-IT" sz="1600" dirty="0"/>
              <a:t> (</a:t>
            </a:r>
            <a:r>
              <a:rPr lang="it-IT" sz="1600" dirty="0" err="1"/>
              <a:t>semimajor</a:t>
            </a:r>
            <a:r>
              <a:rPr lang="it-IT" sz="1600" dirty="0"/>
              <a:t> </a:t>
            </a:r>
            <a:r>
              <a:rPr lang="it-IT" sz="1600" dirty="0" err="1"/>
              <a:t>axis</a:t>
            </a:r>
            <a:r>
              <a:rPr lang="it-IT" sz="1600" dirty="0"/>
              <a:t> </a:t>
            </a:r>
            <a:r>
              <a:rPr lang="it-IT" sz="1600" dirty="0" err="1"/>
              <a:t>altered</a:t>
            </a:r>
            <a:r>
              <a:rPr lang="it-IT" sz="1600" dirty="0"/>
              <a:t> from 0.9 AU to &gt;1AU)</a:t>
            </a:r>
            <a:endParaRPr dirty="0"/>
          </a:p>
          <a:p>
            <a:pPr marL="911408" lvl="3" indent="-285750" algn="l" rtl="0">
              <a:lnSpc>
                <a:spcPct val="100000"/>
              </a:lnSpc>
              <a:spcBef>
                <a:spcPts val="296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▪"/>
            </a:pPr>
            <a:r>
              <a:rPr lang="it-IT" sz="1600" dirty="0"/>
              <a:t>Spin state and </a:t>
            </a:r>
            <a:r>
              <a:rPr lang="it-IT" sz="1600" dirty="0" err="1"/>
              <a:t>orientation</a:t>
            </a:r>
            <a:r>
              <a:rPr lang="it-IT" sz="1600" dirty="0"/>
              <a:t> (1% </a:t>
            </a:r>
            <a:r>
              <a:rPr lang="it-IT" sz="1600" dirty="0" err="1"/>
              <a:t>accuracy</a:t>
            </a:r>
            <a:r>
              <a:rPr lang="it-IT" sz="1600" dirty="0"/>
              <a:t>)</a:t>
            </a:r>
            <a:endParaRPr sz="1600" dirty="0"/>
          </a:p>
          <a:p>
            <a:pPr marL="911408" lvl="3" indent="-285750" algn="l" rtl="0">
              <a:lnSpc>
                <a:spcPct val="100000"/>
              </a:lnSpc>
              <a:spcBef>
                <a:spcPts val="296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▪"/>
            </a:pPr>
            <a:r>
              <a:rPr lang="it-IT" sz="1600" dirty="0" err="1"/>
              <a:t>Shape</a:t>
            </a:r>
            <a:r>
              <a:rPr lang="it-IT" sz="1600" dirty="0"/>
              <a:t> and </a:t>
            </a:r>
            <a:r>
              <a:rPr lang="it-IT" sz="1600" dirty="0" err="1"/>
              <a:t>surface</a:t>
            </a:r>
            <a:r>
              <a:rPr lang="it-IT" sz="1600" dirty="0"/>
              <a:t> </a:t>
            </a:r>
            <a:r>
              <a:rPr lang="it-IT" sz="1600" dirty="0" err="1"/>
              <a:t>changes</a:t>
            </a:r>
            <a:r>
              <a:rPr lang="it-IT" sz="1600" dirty="0"/>
              <a:t> (</a:t>
            </a:r>
            <a:r>
              <a:rPr lang="it-IT" sz="1600" b="1" dirty="0"/>
              <a:t>10 cm </a:t>
            </a:r>
            <a:r>
              <a:rPr lang="it-IT" sz="1600" dirty="0" err="1"/>
              <a:t>resolutio</a:t>
            </a:r>
            <a:r>
              <a:rPr lang="it-IT" sz="1600" dirty="0"/>
              <a:t> </a:t>
            </a:r>
            <a:r>
              <a:rPr lang="it-IT" sz="1600" dirty="0" err="1"/>
              <a:t>needed</a:t>
            </a:r>
            <a:r>
              <a:rPr lang="it-IT" sz="1600" dirty="0"/>
              <a:t>)</a:t>
            </a:r>
            <a:endParaRPr sz="1600" dirty="0"/>
          </a:p>
          <a:p>
            <a:pPr marL="911408" lvl="3" indent="-285750" algn="l" rtl="0">
              <a:lnSpc>
                <a:spcPct val="100000"/>
              </a:lnSpc>
              <a:spcBef>
                <a:spcPts val="296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▪"/>
            </a:pPr>
            <a:r>
              <a:rPr lang="it-IT" sz="1600" dirty="0" err="1"/>
              <a:t>Interior</a:t>
            </a:r>
            <a:r>
              <a:rPr lang="it-IT" sz="1600" dirty="0"/>
              <a:t> </a:t>
            </a:r>
            <a:r>
              <a:rPr lang="it-IT" sz="1600" dirty="0" err="1"/>
              <a:t>structure</a:t>
            </a:r>
            <a:endParaRPr sz="1600" dirty="0"/>
          </a:p>
          <a:p>
            <a:pPr marL="911408" lvl="3" indent="-285750" algn="l" rtl="0">
              <a:lnSpc>
                <a:spcPct val="100000"/>
              </a:lnSpc>
              <a:spcBef>
                <a:spcPts val="296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▪"/>
            </a:pPr>
            <a:r>
              <a:rPr lang="it-IT" sz="1600" dirty="0" err="1"/>
              <a:t>Presence</a:t>
            </a:r>
            <a:r>
              <a:rPr lang="it-IT" sz="1600" dirty="0"/>
              <a:t> of </a:t>
            </a:r>
            <a:r>
              <a:rPr lang="it-IT" sz="1600" dirty="0" err="1"/>
              <a:t>dust</a:t>
            </a:r>
            <a:r>
              <a:rPr lang="it-IT" sz="1600" dirty="0"/>
              <a:t> &lt;1mm</a:t>
            </a:r>
            <a:endParaRPr dirty="0"/>
          </a:p>
          <a:p>
            <a:pPr marL="911408" lvl="3" indent="-285750" algn="l" rtl="0">
              <a:lnSpc>
                <a:spcPct val="100000"/>
              </a:lnSpc>
              <a:spcBef>
                <a:spcPts val="296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▪"/>
            </a:pPr>
            <a:r>
              <a:rPr lang="it-IT" sz="1600" dirty="0"/>
              <a:t>Interaction with solar wind and </a:t>
            </a:r>
            <a:r>
              <a:rPr lang="it-IT" sz="1600" dirty="0" err="1"/>
              <a:t>Earth’s</a:t>
            </a:r>
            <a:r>
              <a:rPr lang="it-IT" sz="1600" dirty="0"/>
              <a:t> </a:t>
            </a:r>
            <a:r>
              <a:rPr lang="it-IT" sz="1600" dirty="0" err="1"/>
              <a:t>magnetosphere</a:t>
            </a:r>
            <a:endParaRPr sz="1600" dirty="0"/>
          </a:p>
          <a:p>
            <a:pPr marL="911408" lvl="3" indent="-285750" algn="l" rtl="0">
              <a:lnSpc>
                <a:spcPct val="100000"/>
              </a:lnSpc>
              <a:spcBef>
                <a:spcPts val="296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▪"/>
            </a:pPr>
            <a:r>
              <a:rPr lang="it-IT" sz="1600" dirty="0"/>
              <a:t>Mass, </a:t>
            </a:r>
            <a:r>
              <a:rPr lang="it-IT" sz="1600" dirty="0" err="1"/>
              <a:t>density</a:t>
            </a:r>
            <a:r>
              <a:rPr lang="it-IT" sz="1600" dirty="0"/>
              <a:t> and </a:t>
            </a:r>
            <a:r>
              <a:rPr lang="it-IT" sz="1600" dirty="0" err="1"/>
              <a:t>porosity</a:t>
            </a:r>
            <a:r>
              <a:rPr lang="it-IT" sz="1600" dirty="0"/>
              <a:t> (1% </a:t>
            </a:r>
            <a:r>
              <a:rPr lang="it-IT" sz="1600" dirty="0" err="1"/>
              <a:t>accuracy</a:t>
            </a:r>
            <a:r>
              <a:rPr lang="it-IT" sz="1600" dirty="0"/>
              <a:t>)</a:t>
            </a:r>
            <a:endParaRPr sz="1600" dirty="0"/>
          </a:p>
          <a:p>
            <a:pPr marL="49213" lvl="2" indent="0" algn="l" rtl="0">
              <a:lnSpc>
                <a:spcPct val="100000"/>
              </a:lnSpc>
              <a:spcBef>
                <a:spcPts val="259"/>
              </a:spcBef>
              <a:spcAft>
                <a:spcPts val="0"/>
              </a:spcAft>
              <a:buSzPct val="100000"/>
              <a:buNone/>
            </a:pPr>
            <a:endParaRPr sz="1400" dirty="0"/>
          </a:p>
          <a:p>
            <a:pPr marL="392113" lvl="1" indent="-342900" algn="l" rtl="0">
              <a:lnSpc>
                <a:spcPct val="119000"/>
              </a:lnSpc>
              <a:spcBef>
                <a:spcPts val="333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AutoNum type="arabicPeriod"/>
            </a:pPr>
            <a:r>
              <a:rPr lang="it-IT" dirty="0"/>
              <a:t>Monitor Apophis with high </a:t>
            </a:r>
            <a:r>
              <a:rPr lang="it-IT" dirty="0" err="1"/>
              <a:t>temporal</a:t>
            </a:r>
            <a:r>
              <a:rPr lang="it-IT" dirty="0"/>
              <a:t> </a:t>
            </a:r>
            <a:r>
              <a:rPr lang="it-IT" dirty="0" err="1"/>
              <a:t>resolution</a:t>
            </a:r>
            <a:r>
              <a:rPr lang="it-IT" dirty="0"/>
              <a:t> (1min) </a:t>
            </a:r>
            <a:r>
              <a:rPr lang="it-IT" b="1" dirty="0" err="1"/>
              <a:t>during</a:t>
            </a:r>
            <a:r>
              <a:rPr lang="it-IT" dirty="0"/>
              <a:t> the </a:t>
            </a:r>
            <a:r>
              <a:rPr lang="it-IT" dirty="0" err="1"/>
              <a:t>encounter</a:t>
            </a:r>
            <a:r>
              <a:rPr lang="it-IT" dirty="0"/>
              <a:t> (“live feed“) </a:t>
            </a:r>
            <a:endParaRPr dirty="0"/>
          </a:p>
          <a:p>
            <a:pPr marL="0" lvl="0" indent="0" algn="l" rtl="0">
              <a:lnSpc>
                <a:spcPct val="119000"/>
              </a:lnSpc>
              <a:spcBef>
                <a:spcPts val="333"/>
              </a:spcBef>
              <a:spcAft>
                <a:spcPts val="0"/>
              </a:spcAft>
              <a:buSzPct val="100000"/>
              <a:buNone/>
            </a:pPr>
            <a:endParaRPr dirty="0"/>
          </a:p>
        </p:txBody>
      </p:sp>
      <p:pic>
        <p:nvPicPr>
          <p:cNvPr id="355" name="Google Shape;355;p4" descr="Surprise Asteroid Mystery Unraveled – Barreling Toward Earth From Blind Spo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1709" y="4065563"/>
            <a:ext cx="3907152" cy="196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"/>
          <p:cNvSpPr txBox="1"/>
          <p:nvPr/>
        </p:nvSpPr>
        <p:spPr>
          <a:xfrm>
            <a:off x="216000" y="1019074"/>
            <a:ext cx="108771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RAMSES is ESA‘s candidate mission to rendezvous with Apophis prior to Earth encounter in 2029</a:t>
            </a:r>
            <a:endParaRPr/>
          </a:p>
        </p:txBody>
      </p:sp>
      <p:pic>
        <p:nvPicPr>
          <p:cNvPr id="357" name="Google Shape;35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0738" y="0"/>
            <a:ext cx="848123" cy="84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 descr="Une image contenant transport, satellite, engin spatial, espace&#10;&#10;Description générée automatiquement">
            <a:extLst>
              <a:ext uri="{FF2B5EF4-FFF2-40B4-BE49-F238E27FC236}">
                <a16:creationId xmlns:a16="http://schemas.microsoft.com/office/drawing/2014/main" id="{F0B2124A-A205-D30B-91FB-AA7E39A6EE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709" y="1687479"/>
            <a:ext cx="3907152" cy="219777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A6EADE-705F-BDA2-9CDF-BE1F23271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59E754-43B1-ECBE-E595-4A9B9891D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RAMSES Technical overview – Evolution w.r.t. Hera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41C15891-9460-FA7F-95D6-EFE715F2ED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803668"/>
              </p:ext>
            </p:extLst>
          </p:nvPr>
        </p:nvGraphicFramePr>
        <p:xfrm>
          <a:off x="2765473" y="996944"/>
          <a:ext cx="6385341" cy="222504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702009">
                  <a:extLst>
                    <a:ext uri="{9D8B030D-6E8A-4147-A177-3AD203B41FA5}">
                      <a16:colId xmlns:a16="http://schemas.microsoft.com/office/drawing/2014/main" val="580155913"/>
                    </a:ext>
                  </a:extLst>
                </a:gridCol>
                <a:gridCol w="4683332">
                  <a:extLst>
                    <a:ext uri="{9D8B030D-6E8A-4147-A177-3AD203B41FA5}">
                      <a16:colId xmlns:a16="http://schemas.microsoft.com/office/drawing/2014/main" val="6502390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lang="en-GB" sz="1400" dirty="0"/>
                        <a:t>Main adaptations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GB" sz="1400" dirty="0"/>
                        <a:t>Phase 2: Consolidation / Early Implementation (2024-25)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45888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/>
                        <a:t>System level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Partial Single String for lower mass, schedule and cost </a:t>
                      </a:r>
                    </a:p>
                    <a:p>
                      <a:r>
                        <a:rPr lang="en-GB" sz="1200" b="0" dirty="0"/>
                        <a:t>Reliability still &gt;0.9 thanks to short mission (18 months)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0628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/>
                        <a:t>Structure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Central Tube: attachment points shift</a:t>
                      </a:r>
                    </a:p>
                    <a:p>
                      <a:r>
                        <a:rPr lang="en-GB" sz="1200" b="0" dirty="0"/>
                        <a:t>Asteroid deck cutout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6304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/>
                        <a:t>Power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="0" dirty="0"/>
                        <a:t>SAW: NEC SAW </a:t>
                      </a:r>
                    </a:p>
                    <a:p>
                      <a:r>
                        <a:rPr lang="en-GB" sz="1200" b="0" dirty="0"/>
                        <a:t>Lighter PCDU (less units to “feed” due to single string)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09833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/>
                        <a:t>Propulsion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Larger Tanks (331 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56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 dirty="0"/>
                        <a:t>COMMS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MGAs or smaller dish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2808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97488D1-FFCE-86AE-385E-DCC29D2CE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29" y="3513789"/>
            <a:ext cx="5514852" cy="2699772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CE7B582F-A21C-A80D-E016-342CDFE23547}"/>
              </a:ext>
            </a:extLst>
          </p:cNvPr>
          <p:cNvSpPr/>
          <p:nvPr/>
        </p:nvSpPr>
        <p:spPr>
          <a:xfrm rot="16200000">
            <a:off x="5992764" y="3715245"/>
            <a:ext cx="890803" cy="318766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D634F8-614E-4144-BF68-876430784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998" y="3428999"/>
            <a:ext cx="3952402" cy="244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50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9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International </a:t>
            </a:r>
            <a:r>
              <a:rPr lang="it-IT" dirty="0" err="1"/>
              <a:t>Cooperation</a:t>
            </a:r>
            <a:endParaRPr dirty="0"/>
          </a:p>
        </p:txBody>
      </p:sp>
      <p:sp>
        <p:nvSpPr>
          <p:cNvPr id="394" name="Google Shape;394;p9"/>
          <p:cNvSpPr txBox="1">
            <a:spLocks noGrp="1"/>
          </p:cNvSpPr>
          <p:nvPr>
            <p:ph type="body" idx="1"/>
          </p:nvPr>
        </p:nvSpPr>
        <p:spPr>
          <a:xfrm>
            <a:off x="1900538" y="1401171"/>
            <a:ext cx="6898234" cy="469883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it-IT" sz="1600" b="1" u="sng" dirty="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JAXA</a:t>
            </a:r>
            <a:endParaRPr sz="1600" dirty="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it-IT" sz="1600" dirty="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Thermal </a:t>
            </a:r>
            <a:r>
              <a:rPr lang="it-IT" sz="1600" dirty="0" err="1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Infrared</a:t>
            </a:r>
            <a:r>
              <a:rPr lang="it-IT" sz="1600" dirty="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 Camera</a:t>
            </a:r>
            <a:endParaRPr dirty="0"/>
          </a:p>
          <a:p>
            <a:pPr marL="342900" lvl="0" indent="-3429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it-IT" sz="1600" dirty="0" err="1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Lightweight</a:t>
            </a:r>
            <a:r>
              <a:rPr lang="it-IT" sz="1600" dirty="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 Solar Array</a:t>
            </a:r>
            <a:endParaRPr dirty="0"/>
          </a:p>
          <a:p>
            <a:pPr marL="342900" lvl="0" indent="-3429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it-IT" sz="1600" dirty="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H3 </a:t>
            </a:r>
            <a:r>
              <a:rPr lang="it-IT" sz="1600" dirty="0" err="1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Launch</a:t>
            </a:r>
            <a:r>
              <a:rPr lang="it-IT" sz="1600" dirty="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 service (TBC)</a:t>
            </a:r>
          </a:p>
          <a:p>
            <a:pPr marL="342900" lvl="0" indent="-3429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it-IT" sz="1600" dirty="0"/>
              <a:t>Synergy with DESTINY+</a:t>
            </a:r>
            <a:endParaRPr dirty="0"/>
          </a:p>
          <a:p>
            <a:pPr marL="342900" lvl="0" indent="-2413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Noto Sans Symbols"/>
              <a:buNone/>
            </a:pPr>
            <a:endParaRPr lang="fr-FR" sz="1600" dirty="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Noto Sans Symbols"/>
              <a:buNone/>
            </a:pPr>
            <a:endParaRPr lang="fr-FR" sz="1600" dirty="0"/>
          </a:p>
          <a:p>
            <a:pPr marL="342900" lvl="0" indent="-2413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Noto Sans Symbols"/>
              <a:buNone/>
            </a:pPr>
            <a:endParaRPr lang="fr-FR" sz="1600" dirty="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Noto Sans Symbols"/>
              <a:buNone/>
            </a:pPr>
            <a:endParaRPr lang="fr-FR" sz="1600" dirty="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lang="it-IT" sz="1600" b="1" u="sng" dirty="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it-IT" sz="1600" b="1" u="sng" dirty="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NASA</a:t>
            </a:r>
            <a:r>
              <a:rPr lang="it-IT" sz="1600" dirty="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lvl="0" indent="-342900" algn="l" rtl="0">
              <a:lnSpc>
                <a:spcPct val="119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Noto Sans Symbols"/>
              <a:buChar char="▪"/>
            </a:pPr>
            <a:r>
              <a:rPr lang="it-IT" sz="1600" dirty="0"/>
              <a:t>S</a:t>
            </a:r>
            <a:r>
              <a:rPr lang="it-IT" sz="1600" dirty="0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rPr>
              <a:t>ynergy with OSIRIS-APEX</a:t>
            </a:r>
            <a:endParaRPr sz="1600" dirty="0">
              <a:solidFill>
                <a:srgbClr val="8197A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dirty="0">
              <a:solidFill>
                <a:srgbClr val="F6A2A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81326" lvl="1" indent="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b="1" dirty="0"/>
          </a:p>
        </p:txBody>
      </p:sp>
      <p:pic>
        <p:nvPicPr>
          <p:cNvPr id="395" name="Google Shape;39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9655" y="1090781"/>
            <a:ext cx="1345040" cy="1548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03094" y="1090781"/>
            <a:ext cx="1345040" cy="3021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75682" y="1090781"/>
            <a:ext cx="3046425" cy="210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7875" y="4669676"/>
            <a:ext cx="1380383" cy="1183186"/>
          </a:xfrm>
          <a:prstGeom prst="rect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9" name="Google Shape;399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6000" y="1750928"/>
            <a:ext cx="1504135" cy="888807"/>
          </a:xfrm>
          <a:prstGeom prst="rect">
            <a:avLst/>
          </a:prstGeom>
          <a:noFill/>
          <a:ln w="9525" cap="flat" cmpd="sng">
            <a:solidFill>
              <a:srgbClr val="00324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2" name="Google Shape;402;p9" descr="Ramses mission patch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75443" y="11205"/>
            <a:ext cx="852390" cy="852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OSIRIS-REx Update for Small Bodies Assessment Group">
            <a:extLst>
              <a:ext uri="{FF2B5EF4-FFF2-40B4-BE49-F238E27FC236}">
                <a16:creationId xmlns:a16="http://schemas.microsoft.com/office/drawing/2014/main" id="{A4CC572E-14C5-A661-8C4D-61700B375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655" y="4911137"/>
            <a:ext cx="3004219" cy="57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91EEFDF-6418-A018-BB7F-F0CA83F9AC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9655" y="2728289"/>
            <a:ext cx="1345040" cy="13450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8"/>
          <p:cNvSpPr txBox="1"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Mission </a:t>
            </a:r>
            <a:r>
              <a:rPr lang="it-IT" dirty="0" err="1"/>
              <a:t>Profile</a:t>
            </a:r>
            <a:endParaRPr dirty="0"/>
          </a:p>
        </p:txBody>
      </p:sp>
      <p:pic>
        <p:nvPicPr>
          <p:cNvPr id="383" name="Google Shape;38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3259" y="892660"/>
            <a:ext cx="3833652" cy="383365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84" name="Google Shape;384;p8"/>
          <p:cNvGraphicFramePr/>
          <p:nvPr>
            <p:extLst>
              <p:ext uri="{D42A27DB-BD31-4B8C-83A1-F6EECF244321}">
                <p14:modId xmlns:p14="http://schemas.microsoft.com/office/powerpoint/2010/main" val="2994110484"/>
              </p:ext>
            </p:extLst>
          </p:nvPr>
        </p:nvGraphicFramePr>
        <p:xfrm>
          <a:off x="216002" y="1104900"/>
          <a:ext cx="7388800" cy="5028986"/>
        </p:xfrm>
        <a:graphic>
          <a:graphicData uri="http://schemas.openxmlformats.org/drawingml/2006/table">
            <a:tbl>
              <a:tblPr firstRow="1" firstCol="1" bandRow="1">
                <a:noFill/>
                <a:tableStyleId>{8AB4B8DC-CEE6-49C0-90C4-F519A21578F7}</a:tableStyleId>
              </a:tblPr>
              <a:tblGrid>
                <a:gridCol w="1145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7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3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2271"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RAMSES Mission Profile</a:t>
                      </a:r>
                      <a:endParaRPr/>
                    </a:p>
                  </a:txBody>
                  <a:tcPr marL="91450" marR="91450" marT="45725" marB="45725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550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Launch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u="none" strike="noStrike" cap="none"/>
                        <a:t>Launch Vehicle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dirty="0"/>
                        <a:t>Ariane 6.2/</a:t>
                      </a:r>
                      <a:r>
                        <a:rPr lang="it-IT" sz="1200" dirty="0" err="1"/>
                        <a:t>Shared</a:t>
                      </a:r>
                      <a:r>
                        <a:rPr lang="it-IT" sz="1200" dirty="0"/>
                        <a:t> Ariane 6.4/</a:t>
                      </a:r>
                      <a:r>
                        <a:rPr lang="it-IT" sz="1200" dirty="0" err="1"/>
                        <a:t>Shared</a:t>
                      </a:r>
                      <a:r>
                        <a:rPr lang="it-IT" sz="1200" dirty="0"/>
                        <a:t> H3 (JAXA)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55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/>
                        <a:t>Launch Window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b="1" dirty="0"/>
                        <a:t>20 April – 15 </a:t>
                      </a:r>
                      <a:r>
                        <a:rPr lang="it-IT" sz="1200" b="1" dirty="0" err="1"/>
                        <a:t>May</a:t>
                      </a:r>
                      <a:r>
                        <a:rPr lang="it-IT" sz="1200" b="1" dirty="0"/>
                        <a:t> 2028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550">
                <a:tc row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/>
                        <a:t>Transfer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/>
                        <a:t>Dur</a:t>
                      </a:r>
                      <a:r>
                        <a:rPr lang="it-IT" sz="1200">
                          <a:solidFill>
                            <a:srgbClr val="003249"/>
                          </a:solidFill>
                        </a:rPr>
                        <a:t>atio</a:t>
                      </a:r>
                      <a:r>
                        <a:rPr lang="it-IT" sz="1200"/>
                        <a:t>n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b="1"/>
                        <a:t>10 months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55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/>
                        <a:t>Delta V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/>
                        <a:t>&lt; 1590 m/s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55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/>
                        <a:t>Arrival at Apophis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/>
                        <a:t>February 2029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550">
                <a:tc rowSpan="6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/>
                        <a:t>Close Proximity Operations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/>
                        <a:t>Insertion Manoeuvres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/>
                        <a:t>&lt;20 days 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637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/>
                        <a:t>Pre-encounter Phase (PRE)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/>
                        <a:t>1 March – 11 April 2029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/>
                        <a:t>Passively safe hyperbolic arcs (20km)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/>
                        <a:t>Hovering [50m box]  in steps from 20 to 1 km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637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/>
                        <a:t>Close-encounter Phase (CEP)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/>
                        <a:t>12-14 April 2029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/>
                        <a:t>Hovering at 5 km (Constant Sun phase angle)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555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/>
                        <a:t>Post-encounter Phase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/>
                        <a:t>Hyperbolic + hovering trajectories TBC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555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/>
                        <a:t>End of nominal Ops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/>
                        <a:t>August 2029 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555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/>
                        <a:t>Experimental phase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dirty="0"/>
                        <a:t>Extended </a:t>
                      </a:r>
                      <a:r>
                        <a:rPr lang="it-IT" sz="1200" dirty="0" err="1"/>
                        <a:t>operations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dirty="0" err="1"/>
                        <a:t>Autonomy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experiments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dirty="0" err="1"/>
                        <a:t>Controlled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descent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dirty="0"/>
                        <a:t>Commercial deep-</a:t>
                      </a:r>
                      <a:r>
                        <a:rPr lang="it-IT" sz="1200" dirty="0" err="1"/>
                        <a:t>space</a:t>
                      </a:r>
                      <a:r>
                        <a:rPr lang="it-IT" sz="1200" dirty="0"/>
                        <a:t> </a:t>
                      </a:r>
                      <a:r>
                        <a:rPr lang="it-IT" sz="1200" dirty="0" err="1"/>
                        <a:t>operations</a:t>
                      </a:r>
                      <a:r>
                        <a:rPr lang="it-IT" sz="1200" dirty="0"/>
                        <a:t> test </a:t>
                      </a:r>
                      <a:r>
                        <a:rPr lang="it-IT" sz="1200" dirty="0" err="1"/>
                        <a:t>bench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200" dirty="0"/>
                        <a:t>….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385" name="Google Shape;385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66671" y="5025296"/>
            <a:ext cx="2077876" cy="1187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8" descr="A graph of a graph with lines and dot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78544" y="4791391"/>
            <a:ext cx="2014385" cy="151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8" descr="Ramses mission patch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70085" y="21019"/>
            <a:ext cx="852390" cy="852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0"/>
          <p:cNvSpPr txBox="1">
            <a:spLocks noGrp="1"/>
          </p:cNvSpPr>
          <p:nvPr>
            <p:ph type="title"/>
          </p:nvPr>
        </p:nvSpPr>
        <p:spPr>
          <a:xfrm>
            <a:off x="0" y="89108"/>
            <a:ext cx="10697806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          Mission </a:t>
            </a:r>
            <a:r>
              <a:rPr lang="it-IT" sz="2400" dirty="0"/>
              <a:t>Core and </a:t>
            </a:r>
            <a:r>
              <a:rPr lang="it-IT" sz="2400" dirty="0" err="1"/>
              <a:t>Opportunity</a:t>
            </a:r>
            <a:r>
              <a:rPr lang="it-IT" sz="2400" dirty="0"/>
              <a:t> Payloads</a:t>
            </a:r>
            <a:endParaRPr sz="2400" dirty="0"/>
          </a:p>
        </p:txBody>
      </p:sp>
      <p:grpSp>
        <p:nvGrpSpPr>
          <p:cNvPr id="409" name="Google Shape;409;p10"/>
          <p:cNvGrpSpPr/>
          <p:nvPr/>
        </p:nvGrpSpPr>
        <p:grpSpPr>
          <a:xfrm>
            <a:off x="252215" y="810439"/>
            <a:ext cx="11550298" cy="2415785"/>
            <a:chOff x="0" y="-81997"/>
            <a:chExt cx="11807100" cy="2536356"/>
          </a:xfrm>
        </p:grpSpPr>
        <p:sp>
          <p:nvSpPr>
            <p:cNvPr id="410" name="Google Shape;410;p10"/>
            <p:cNvSpPr/>
            <p:nvPr/>
          </p:nvSpPr>
          <p:spPr>
            <a:xfrm>
              <a:off x="0" y="-81997"/>
              <a:ext cx="11796713" cy="2536356"/>
            </a:xfrm>
            <a:prstGeom prst="roundRect">
              <a:avLst>
                <a:gd name="adj" fmla="val 13007"/>
              </a:avLst>
            </a:prstGeom>
            <a:solidFill>
              <a:srgbClr val="00324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11" name="Google Shape;411;p10"/>
            <p:cNvSpPr txBox="1"/>
            <p:nvPr/>
          </p:nvSpPr>
          <p:spPr>
            <a:xfrm>
              <a:off x="2623365" y="-33581"/>
              <a:ext cx="9183735" cy="2332985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txBody>
            <a:bodyPr spcFirstLastPara="1" wrap="square" lIns="106675" tIns="106675" rIns="106675" bIns="106675" anchor="t" anchorCtr="0">
              <a:normAutofit/>
            </a:bodyPr>
            <a:lstStyle/>
            <a:p>
              <a:pPr marL="0" marR="0" lvl="0" indent="31750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EFFFF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it-IT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CORE</a:t>
              </a:r>
              <a:r>
                <a:rPr kumimoji="0" lang="it-IT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payload suite: </a:t>
              </a:r>
              <a:r>
                <a:rPr kumimoji="0" lang="it-IT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guarantees</a:t>
              </a:r>
              <a:r>
                <a:rPr kumimoji="0" lang="it-IT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the </a:t>
              </a:r>
              <a:r>
                <a:rPr kumimoji="0" lang="it-IT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achievements</a:t>
              </a:r>
              <a:r>
                <a:rPr kumimoji="0" lang="it-IT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of the core                  mission </a:t>
              </a:r>
              <a:r>
                <a:rPr kumimoji="0" lang="it-IT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objectives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981075" marR="0" lvl="1" indent="-357188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FEFFFF"/>
                </a:buClr>
                <a:buSzPts val="2200"/>
                <a:buFont typeface="Noto Sans Symbols"/>
                <a:buChar char="▪"/>
                <a:tabLst/>
                <a:defRPr/>
              </a:pPr>
              <a:r>
                <a:rPr kumimoji="0" lang="it-IT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 X AFC </a:t>
              </a:r>
              <a:r>
                <a:rPr kumimoji="0" lang="it-IT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cameras</a:t>
              </a:r>
              <a:r>
                <a:rPr kumimoji="0" lang="it-IT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kumimoji="0" lang="it-IT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used</a:t>
              </a:r>
              <a:r>
                <a:rPr kumimoji="0" lang="it-IT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it-IT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also</a:t>
              </a:r>
              <a:r>
                <a:rPr kumimoji="0" lang="it-IT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for </a:t>
              </a:r>
              <a:r>
                <a:rPr kumimoji="0" lang="it-IT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navigation</a:t>
              </a:r>
              <a:r>
                <a:rPr lang="it-IT" sz="2200" dirty="0">
                  <a:solidFill>
                    <a:srgbClr val="FEFFFF"/>
                  </a:solidFill>
                </a:rPr>
                <a:t>)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1591712" marR="0" lvl="2" indent="-357188" algn="l" defTabSz="914400" rtl="0" eaLnBrk="1" fontAlgn="auto" latinLnBrk="0" hangingPunct="1">
                <a:lnSpc>
                  <a:spcPct val="90000"/>
                </a:lnSpc>
                <a:spcBef>
                  <a:spcPts val="330"/>
                </a:spcBef>
                <a:spcAft>
                  <a:spcPts val="0"/>
                </a:spcAft>
                <a:buClr>
                  <a:srgbClr val="FEFFFF"/>
                </a:buClr>
                <a:buSzPts val="2000"/>
                <a:buFont typeface="Noto Sans Symbols"/>
                <a:buChar char="▪"/>
                <a:tabLst/>
                <a:defRPr/>
              </a:pPr>
              <a:r>
                <a:rPr kumimoji="0" lang="it-IT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Reuse</a:t>
              </a:r>
              <a:r>
                <a:rPr kumimoji="0" lang="it-IT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of Hera AFC </a:t>
              </a:r>
              <a:r>
                <a:rPr kumimoji="0" lang="it-IT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flight</a:t>
              </a:r>
              <a:r>
                <a:rPr kumimoji="0" lang="it-IT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it-IT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spare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1591712" marR="0" lvl="2" indent="-357188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FEFFFF"/>
                </a:buClr>
                <a:buSzPts val="2000"/>
                <a:buFont typeface="Noto Sans Symbols"/>
                <a:buChar char="▪"/>
                <a:tabLst/>
                <a:defRPr/>
              </a:pPr>
              <a:r>
                <a:rPr kumimoji="0" lang="it-IT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Second AFC with </a:t>
              </a:r>
              <a:r>
                <a:rPr kumimoji="0" lang="it-IT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complementary</a:t>
              </a:r>
              <a:r>
                <a:rPr kumimoji="0" lang="it-IT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it-IT" sz="20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FoV</a:t>
              </a:r>
              <a:r>
                <a:rPr kumimoji="0" lang="it-IT" sz="2000" b="0" i="1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 </a:t>
              </a:r>
              <a:endParaRPr kumimoji="0" sz="2000" b="0" i="1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981075" marR="0" lvl="1" indent="-357188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FEFFFF"/>
                </a:buClr>
                <a:buSzPts val="2200"/>
                <a:buFont typeface="Noto Sans Symbols"/>
                <a:buChar char="▪"/>
                <a:tabLst/>
                <a:defRPr/>
              </a:pPr>
              <a:r>
                <a:rPr kumimoji="0" lang="it-IT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Radio Science/ISL </a:t>
              </a:r>
              <a:endParaRPr kumimoji="0" sz="2000" b="0" i="1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2" name="Google Shape;412;p10"/>
          <p:cNvGrpSpPr/>
          <p:nvPr/>
        </p:nvGrpSpPr>
        <p:grpSpPr>
          <a:xfrm>
            <a:off x="0" y="3052372"/>
            <a:ext cx="12446758" cy="3348429"/>
            <a:chOff x="-194046" y="2789992"/>
            <a:chExt cx="12010370" cy="2835483"/>
          </a:xfrm>
        </p:grpSpPr>
        <p:sp>
          <p:nvSpPr>
            <p:cNvPr id="413" name="Google Shape;413;p10"/>
            <p:cNvSpPr/>
            <p:nvPr/>
          </p:nvSpPr>
          <p:spPr>
            <a:xfrm>
              <a:off x="0" y="2789992"/>
              <a:ext cx="11796713" cy="2536356"/>
            </a:xfrm>
            <a:prstGeom prst="roundRect">
              <a:avLst>
                <a:gd name="adj" fmla="val 10000"/>
              </a:avLst>
            </a:prstGeom>
            <a:solidFill>
              <a:srgbClr val="0A7AA7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14" name="Google Shape;414;p10"/>
            <p:cNvSpPr txBox="1"/>
            <p:nvPr/>
          </p:nvSpPr>
          <p:spPr>
            <a:xfrm>
              <a:off x="-194046" y="2851469"/>
              <a:ext cx="12010370" cy="2774006"/>
            </a:xfrm>
            <a:prstGeom prst="rect">
              <a:avLst/>
            </a:prstGeom>
            <a:solidFill>
              <a:srgbClr val="0A7AA7"/>
            </a:solidFill>
            <a:ln>
              <a:noFill/>
            </a:ln>
          </p:spPr>
          <p:txBody>
            <a:bodyPr spcFirstLastPara="1" wrap="square" lIns="106675" tIns="106675" rIns="106675" bIns="106675" anchor="t" anchorCtr="0">
              <a:normAutofit fontScale="25000" lnSpcReduction="20000"/>
            </a:bodyPr>
            <a:lstStyle/>
            <a:p>
              <a:pPr marL="981075" marR="0" lvl="0" indent="-663575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EFFFF"/>
                </a:buClr>
                <a:buSzPct val="100000"/>
                <a:buFont typeface="Arial"/>
                <a:buNone/>
                <a:tabLst/>
                <a:defRPr/>
              </a:pPr>
              <a:r>
                <a:rPr kumimoji="0" lang="it-IT" sz="8600" b="1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OPPORTUNITY</a:t>
              </a:r>
              <a:r>
                <a:rPr kumimoji="0" lang="it-IT" sz="62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it-IT" sz="86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Payload suite </a:t>
              </a:r>
              <a:r>
                <a:rPr kumimoji="0" lang="it-IT" sz="8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incl</a:t>
              </a:r>
              <a:r>
                <a:rPr kumimoji="0" lang="it-IT" sz="86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. 2 x 6U </a:t>
              </a:r>
              <a:r>
                <a:rPr kumimoji="0" lang="it-IT" sz="8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CubeSats</a:t>
              </a:r>
              <a:endParaRPr kumimoji="0" sz="86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981075" marR="0" lvl="0" indent="-663575" algn="l" defTabSz="914400" rtl="0" eaLnBrk="1" fontAlgn="auto" latinLnBrk="0" hangingPunct="1">
                <a:lnSpc>
                  <a:spcPct val="90000"/>
                </a:lnSpc>
                <a:spcBef>
                  <a:spcPts val="978"/>
                </a:spcBef>
                <a:spcAft>
                  <a:spcPts val="0"/>
                </a:spcAft>
                <a:buClr>
                  <a:srgbClr val="003249"/>
                </a:buClr>
                <a:buSzPct val="100000"/>
                <a:buFont typeface="Verdana"/>
                <a:buNone/>
                <a:tabLst/>
                <a:defRPr/>
              </a:pPr>
              <a:endParaRPr kumimoji="0" sz="29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981075" marR="0" lvl="0" indent="-663575" algn="l" defTabSz="914400" rtl="0" eaLnBrk="1" fontAlgn="auto" latinLnBrk="0" hangingPunct="1">
                <a:lnSpc>
                  <a:spcPct val="120000"/>
                </a:lnSpc>
                <a:spcBef>
                  <a:spcPts val="33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it-IT" sz="8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Selected</a:t>
              </a:r>
              <a:r>
                <a:rPr kumimoji="0" lang="it-IT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for the </a:t>
              </a:r>
              <a:r>
                <a:rPr kumimoji="0" lang="it-IT" sz="8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mothercraft</a:t>
              </a:r>
              <a:r>
                <a:rPr kumimoji="0" lang="it-IT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:</a:t>
              </a:r>
              <a:endParaRPr kumimoji="0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981075" marR="0" lvl="0" indent="-663575" algn="l" defTabSz="914400" rtl="0" eaLnBrk="1" fontAlgn="auto" latinLnBrk="0" hangingPunct="1">
                <a:lnSpc>
                  <a:spcPct val="120000"/>
                </a:lnSpc>
                <a:spcBef>
                  <a:spcPts val="683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it-IT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Thermal </a:t>
              </a:r>
              <a:r>
                <a:rPr kumimoji="0" lang="it-IT" sz="6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Infrared</a:t>
              </a:r>
              <a:r>
                <a:rPr kumimoji="0" lang="it-IT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it-IT" sz="6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Imager</a:t>
              </a:r>
              <a:r>
                <a:rPr kumimoji="0" lang="it-IT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(JAXA+BE) </a:t>
              </a:r>
              <a:r>
                <a:rPr kumimoji="0" lang="it-IT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it-IT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Laser </a:t>
              </a:r>
              <a:r>
                <a:rPr kumimoji="0" lang="it-IT" sz="6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Altimeter</a:t>
              </a:r>
              <a:r>
                <a:rPr kumimoji="0" lang="it-IT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(</a:t>
              </a:r>
              <a:r>
                <a:rPr lang="it-IT" sz="6400" dirty="0">
                  <a:solidFill>
                    <a:srgbClr val="FEFFFF"/>
                  </a:solidFill>
                </a:rPr>
                <a:t>DE/IT</a:t>
              </a:r>
              <a:r>
                <a:rPr kumimoji="0" lang="it-IT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) , </a:t>
              </a:r>
            </a:p>
            <a:p>
              <a:pPr marL="981075" marR="0" lvl="0" indent="-663575" algn="l" defTabSz="914400" rtl="0" eaLnBrk="1" fontAlgn="auto" latinLnBrk="0" hangingPunct="1">
                <a:lnSpc>
                  <a:spcPct val="120000"/>
                </a:lnSpc>
                <a:spcBef>
                  <a:spcPts val="683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it-IT" sz="6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Hamlet</a:t>
              </a:r>
              <a:r>
                <a:rPr kumimoji="0" lang="it-IT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lang="it-IT" sz="6400" dirty="0">
                  <a:solidFill>
                    <a:srgbClr val="FEFFFF"/>
                  </a:solidFill>
                </a:rPr>
                <a:t>(</a:t>
              </a:r>
              <a:r>
                <a:rPr lang="it-IT" sz="6400" dirty="0" err="1">
                  <a:solidFill>
                    <a:srgbClr val="FEFFFF"/>
                  </a:solidFill>
                </a:rPr>
                <a:t>hyperspectral</a:t>
              </a:r>
              <a:r>
                <a:rPr lang="it-IT" sz="6400" dirty="0">
                  <a:solidFill>
                    <a:srgbClr val="FEFFFF"/>
                  </a:solidFill>
                </a:rPr>
                <a:t> with </a:t>
              </a:r>
              <a:r>
                <a:rPr kumimoji="0" lang="it-IT" sz="6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two</a:t>
              </a:r>
              <a:r>
                <a:rPr kumimoji="0" lang="it-IT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it-IT" sz="6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channels</a:t>
              </a:r>
              <a:r>
                <a:rPr kumimoji="0" lang="it-IT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0.65-0.95 </a:t>
              </a:r>
              <a:r>
                <a:rPr kumimoji="0" lang="el-GR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μ</a:t>
              </a:r>
              <a:r>
                <a:rPr kumimoji="0" lang="it-IT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 and 0.85-1.7 </a:t>
              </a:r>
              <a:r>
                <a:rPr kumimoji="0" lang="el-GR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μ</a:t>
              </a:r>
              <a:r>
                <a:rPr kumimoji="0" lang="it-IT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m, IT), </a:t>
              </a:r>
            </a:p>
            <a:p>
              <a:pPr marL="981075" marR="0" lvl="0" indent="-663575" algn="l" defTabSz="914400" rtl="0" eaLnBrk="1" fontAlgn="auto" latinLnBrk="0" hangingPunct="1">
                <a:lnSpc>
                  <a:spcPct val="120000"/>
                </a:lnSpc>
                <a:spcBef>
                  <a:spcPts val="683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it-IT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CHANCES (high </a:t>
              </a:r>
              <a:r>
                <a:rPr kumimoji="0" lang="it-IT" sz="6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resolution</a:t>
              </a:r>
              <a:r>
                <a:rPr kumimoji="0" lang="it-IT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camera in the </a:t>
              </a:r>
              <a:r>
                <a:rPr kumimoji="0" lang="it-IT" sz="6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visible</a:t>
              </a:r>
              <a:r>
                <a:rPr kumimoji="0" lang="it-IT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range with </a:t>
              </a:r>
              <a:r>
                <a:rPr kumimoji="0" lang="it-IT" sz="6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colour</a:t>
              </a:r>
              <a:r>
                <a:rPr kumimoji="0" lang="it-IT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filter, CH+FR), </a:t>
              </a:r>
            </a:p>
            <a:p>
              <a:pPr marL="981075" marR="0" lvl="0" indent="-663575" algn="l" defTabSz="914400" rtl="0" eaLnBrk="1" fontAlgn="auto" latinLnBrk="0" hangingPunct="1">
                <a:lnSpc>
                  <a:spcPct val="120000"/>
                </a:lnSpc>
                <a:spcBef>
                  <a:spcPts val="683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it-IT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RPS (RAMSES Plasma </a:t>
              </a:r>
              <a:r>
                <a:rPr kumimoji="0" lang="it-IT" sz="6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Spectromteter</a:t>
              </a:r>
              <a:r>
                <a:rPr kumimoji="0" lang="it-IT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Interaction of </a:t>
              </a:r>
              <a:r>
                <a:rPr kumimoji="0" lang="it-IT" sz="6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Asteroid</a:t>
              </a:r>
              <a:r>
                <a:rPr kumimoji="0" lang="it-IT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with solar wind &amp; </a:t>
              </a:r>
              <a:r>
                <a:rPr kumimoji="0" lang="it-IT" sz="6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Earth’s</a:t>
              </a:r>
              <a:r>
                <a:rPr kumimoji="0" lang="it-IT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it-IT" sz="6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magnetosphere</a:t>
              </a:r>
              <a:r>
                <a:rPr kumimoji="0" lang="it-IT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lang="it-IT" sz="6400" dirty="0">
                  <a:solidFill>
                    <a:srgbClr val="FEFFFF"/>
                  </a:solidFill>
                </a:rPr>
                <a:t>DE</a:t>
              </a:r>
              <a:r>
                <a:rPr kumimoji="0" lang="it-IT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)</a:t>
              </a:r>
            </a:p>
            <a:p>
              <a:pPr marL="981075" marR="0" lvl="0" indent="-663575" algn="l" defTabSz="914400" rtl="0" eaLnBrk="1" fontAlgn="auto" latinLnBrk="0" hangingPunct="1">
                <a:lnSpc>
                  <a:spcPct val="120000"/>
                </a:lnSpc>
                <a:spcBef>
                  <a:spcPts val="683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it-IT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Candidate Payload for the </a:t>
              </a:r>
              <a:r>
                <a:rPr kumimoji="0" lang="it-IT" sz="8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CubeSats</a:t>
              </a:r>
              <a:endParaRPr lang="it-IT" sz="8000" b="1" dirty="0">
                <a:solidFill>
                  <a:srgbClr val="FFFF00"/>
                </a:solidFill>
              </a:endParaRPr>
            </a:p>
            <a:p>
              <a:pPr marL="981075" marR="0" lvl="0" indent="-663575" algn="l" defTabSz="914400" rtl="0" eaLnBrk="1" fontAlgn="auto" latinLnBrk="0" hangingPunct="1">
                <a:lnSpc>
                  <a:spcPct val="120000"/>
                </a:lnSpc>
                <a:spcBef>
                  <a:spcPts val="683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981075" marR="0" lvl="0" indent="-663575" algn="l" defTabSz="914400" rtl="0" eaLnBrk="1" fontAlgn="auto" latinLnBrk="0" hangingPunct="1">
                <a:lnSpc>
                  <a:spcPct val="90000"/>
                </a:lnSpc>
                <a:spcBef>
                  <a:spcPts val="319"/>
                </a:spcBef>
                <a:spcAft>
                  <a:spcPts val="0"/>
                </a:spcAft>
                <a:buClr>
                  <a:srgbClr val="FFFF00"/>
                </a:buClr>
                <a:buSzPct val="100000"/>
                <a:buFont typeface="Arial"/>
                <a:buNone/>
                <a:tabLst/>
                <a:defRPr/>
              </a:pPr>
              <a:r>
                <a:rPr kumimoji="0" lang="it-IT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Cubesat 1</a:t>
              </a:r>
              <a:r>
                <a:rPr kumimoji="0" lang="it-IT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:  Vista (IT), Low frequency Radar (FR), </a:t>
              </a:r>
              <a:r>
                <a:rPr kumimoji="0" lang="it-IT" sz="6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Navcam</a:t>
              </a:r>
              <a:r>
                <a:rPr kumimoji="0" lang="it-IT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(IT)</a:t>
              </a:r>
              <a:endParaRPr kumimoji="0" sz="6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981075" marR="0" lvl="0" indent="-663575" algn="l" defTabSz="914400" rtl="0" eaLnBrk="1" fontAlgn="auto" latinLnBrk="0" hangingPunct="1">
                <a:lnSpc>
                  <a:spcPct val="90000"/>
                </a:lnSpc>
                <a:spcBef>
                  <a:spcPts val="705"/>
                </a:spcBef>
                <a:spcAft>
                  <a:spcPts val="0"/>
                </a:spcAft>
                <a:buClr>
                  <a:srgbClr val="FFFF00"/>
                </a:buClr>
                <a:buSzPct val="100000"/>
                <a:buFont typeface="Arial"/>
                <a:buNone/>
                <a:tabLst/>
                <a:defRPr/>
              </a:pPr>
              <a:r>
                <a:rPr kumimoji="0" lang="it-IT" sz="64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Cubesat 2:</a:t>
              </a:r>
              <a:r>
                <a:rPr kumimoji="0" lang="it-IT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NAVCAM and </a:t>
              </a:r>
              <a:r>
                <a:rPr kumimoji="0" lang="it-IT" sz="6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if</a:t>
              </a:r>
              <a:r>
                <a:rPr kumimoji="0" lang="it-IT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landing: </a:t>
              </a:r>
              <a:r>
                <a:rPr kumimoji="0" lang="it-IT" sz="6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Gravimeter</a:t>
              </a:r>
              <a:r>
                <a:rPr kumimoji="0" lang="it-IT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(BE), </a:t>
              </a:r>
              <a:r>
                <a:rPr kumimoji="0" lang="it-IT" sz="6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Seismometer</a:t>
              </a:r>
              <a:r>
                <a:rPr kumimoji="0" lang="it-IT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(FR), </a:t>
              </a:r>
              <a:r>
                <a:rPr lang="it-IT" sz="6400" dirty="0">
                  <a:solidFill>
                    <a:srgbClr val="FEFFFF"/>
                  </a:solidFill>
                </a:rPr>
                <a:t>M</a:t>
              </a:r>
              <a:r>
                <a:rPr kumimoji="0" lang="it-IT" sz="6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agnetometer</a:t>
              </a:r>
              <a:r>
                <a:rPr kumimoji="0" lang="it-IT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E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(DE)</a:t>
              </a:r>
              <a:endParaRPr kumimoji="0" sz="64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5" name="Google Shape;415;p10"/>
          <p:cNvSpPr/>
          <p:nvPr/>
        </p:nvSpPr>
        <p:spPr>
          <a:xfrm>
            <a:off x="201097" y="772976"/>
            <a:ext cx="2482689" cy="2222082"/>
          </a:xfrm>
          <a:prstGeom prst="roundRect">
            <a:avLst>
              <a:gd name="adj" fmla="val 10000"/>
            </a:avLst>
          </a:prstGeom>
          <a:blipFill rotWithShape="1">
            <a:blip r:embed="rId3">
              <a:alphaModFix/>
            </a:blip>
            <a:stretch>
              <a:fillRect/>
            </a:stretch>
          </a:blip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Image 1" descr="Une image contenant transport, satellite, engin spatial, espace&#10;&#10;Description générée automatiquement">
            <a:extLst>
              <a:ext uri="{FF2B5EF4-FFF2-40B4-BE49-F238E27FC236}">
                <a16:creationId xmlns:a16="http://schemas.microsoft.com/office/drawing/2014/main" id="{95A208BB-DC99-E36E-C665-25CC1AFBA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308" y="3170984"/>
            <a:ext cx="3417086" cy="192211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Close Proximity Operations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C819FE-71DD-4432-ACCA-09AB45CF9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3"/>
            <a:ext cx="11764800" cy="4267657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altLang="en-US" dirty="0"/>
              <a:t>Preliminary timeline</a:t>
            </a:r>
          </a:p>
          <a:p>
            <a:pPr marL="1067076" lvl="1" indent="-285750">
              <a:buFont typeface="Wingdings" panose="05000000000000000000" pitchFamily="2" charset="2"/>
              <a:buChar char="q"/>
            </a:pPr>
            <a:r>
              <a:rPr lang="en-GB" altLang="en-US" dirty="0"/>
              <a:t>2 weeks (TBC) in </a:t>
            </a:r>
            <a:r>
              <a:rPr lang="en-GB" altLang="en-US" b="1" dirty="0"/>
              <a:t>‘rectangular’ hyperbolic arcs </a:t>
            </a:r>
            <a:r>
              <a:rPr lang="en-GB" altLang="en-US" dirty="0"/>
              <a:t>(equivalent to ECP in HERA)</a:t>
            </a:r>
          </a:p>
          <a:p>
            <a:pPr marL="1643521" lvl="2" indent="-285750">
              <a:buFont typeface="Wingdings" panose="05000000000000000000" pitchFamily="2" charset="2"/>
              <a:buChar char="q"/>
            </a:pPr>
            <a:r>
              <a:rPr lang="en-GB" altLang="en-US" dirty="0"/>
              <a:t>3-4-3-4 day arcs allowing for intermediate communication windows with MGA</a:t>
            </a:r>
          </a:p>
          <a:p>
            <a:pPr marL="1067076" lvl="1" indent="-285750">
              <a:buFont typeface="Wingdings" panose="05000000000000000000" pitchFamily="2" charset="2"/>
              <a:buChar char="q"/>
            </a:pPr>
            <a:r>
              <a:rPr lang="en-GB" altLang="en-US" dirty="0"/>
              <a:t>2 weeks (TBC) in </a:t>
            </a:r>
            <a:r>
              <a:rPr lang="en-GB" altLang="en-US" b="1" dirty="0"/>
              <a:t>‘bow-tie’ hyperbolic arcs </a:t>
            </a:r>
            <a:r>
              <a:rPr lang="en-GB" altLang="en-US" dirty="0"/>
              <a:t>(equivalent to DCP/COP in HERA)</a:t>
            </a:r>
          </a:p>
          <a:p>
            <a:pPr marL="1643521" lvl="2" indent="-285750">
              <a:buFont typeface="Wingdings" panose="05000000000000000000" pitchFamily="2" charset="2"/>
              <a:buChar char="q"/>
            </a:pPr>
            <a:r>
              <a:rPr lang="en-GB" altLang="en-US" dirty="0"/>
              <a:t>3-4-3-4 day arcs allowing for intermediate communication windows with MGA</a:t>
            </a:r>
          </a:p>
          <a:p>
            <a:pPr marL="1643521" lvl="2" indent="-285750">
              <a:buFont typeface="Wingdings" panose="05000000000000000000" pitchFamily="2" charset="2"/>
              <a:buChar char="q"/>
            </a:pPr>
            <a:r>
              <a:rPr lang="en-GB" altLang="en-US" dirty="0"/>
              <a:t>TBD if this is needed or directly start hovering</a:t>
            </a:r>
          </a:p>
          <a:p>
            <a:pPr marL="1067076" lvl="1" indent="-285750">
              <a:buFont typeface="Wingdings" panose="05000000000000000000" pitchFamily="2" charset="2"/>
              <a:buChar char="q"/>
            </a:pPr>
            <a:r>
              <a:rPr lang="en-GB" altLang="en-US" dirty="0"/>
              <a:t>2 weeks (TBC) </a:t>
            </a:r>
            <a:r>
              <a:rPr lang="en-GB" altLang="en-US" b="1" dirty="0"/>
              <a:t>hovering</a:t>
            </a:r>
            <a:r>
              <a:rPr lang="en-GB" altLang="en-US" dirty="0"/>
              <a:t> at low distances (1km)</a:t>
            </a:r>
          </a:p>
          <a:p>
            <a:pPr marL="1643521" lvl="2" indent="-285750">
              <a:buFont typeface="Wingdings" panose="05000000000000000000" pitchFamily="2" charset="2"/>
              <a:buChar char="q"/>
            </a:pPr>
            <a:r>
              <a:rPr lang="en-GB" altLang="en-US" dirty="0"/>
              <a:t>Some hovering stations to allow for simultaneous science &amp; Earth communication</a:t>
            </a:r>
          </a:p>
          <a:p>
            <a:pPr marL="1067076" lvl="1" indent="-285750">
              <a:buFont typeface="Wingdings" panose="05000000000000000000" pitchFamily="2" charset="2"/>
              <a:buChar char="q"/>
            </a:pPr>
            <a:r>
              <a:rPr lang="en-GB" altLang="en-US" dirty="0"/>
              <a:t>CEP: C/A +/-1 day </a:t>
            </a:r>
          </a:p>
          <a:p>
            <a:pPr marL="1643521" lvl="2" indent="-285750">
              <a:buFont typeface="Wingdings" panose="05000000000000000000" pitchFamily="2" charset="2"/>
              <a:buChar char="q"/>
            </a:pPr>
            <a:r>
              <a:rPr lang="en-GB" altLang="en-US" dirty="0"/>
              <a:t>Hovering @ 5km relocating station for Post-CEP operations</a:t>
            </a:r>
          </a:p>
          <a:p>
            <a:pPr marL="1643521" lvl="2" indent="-285750">
              <a:buFont typeface="Wingdings" panose="05000000000000000000" pitchFamily="2" charset="2"/>
              <a:buChar char="q"/>
            </a:pPr>
            <a:r>
              <a:rPr lang="en-GB" altLang="en-US" dirty="0"/>
              <a:t>Fast evolution of Sun-Apophis-Earth angle in this phase</a:t>
            </a:r>
          </a:p>
          <a:p>
            <a:pPr marL="1067076" lvl="1" indent="-285750">
              <a:buFont typeface="Wingdings" panose="05000000000000000000" pitchFamily="2" charset="2"/>
              <a:buChar char="q"/>
            </a:pPr>
            <a:endParaRPr lang="en-GB" altLang="en-US" dirty="0"/>
          </a:p>
          <a:p>
            <a:pPr marL="1067076" lvl="1" indent="-285750">
              <a:buFont typeface="Wingdings" panose="05000000000000000000" pitchFamily="2" charset="2"/>
              <a:buChar char="q"/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2181023"/>
      </p:ext>
    </p:extLst>
  </p:cSld>
  <p:clrMapOvr>
    <a:masterClrMapping/>
  </p:clrMapOvr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6AA67823-AB11-4C2B-8D34-BC63FAC8D624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FD0E5E75-7717-46C2-B7DD-6B9340E741A3}"/>
    </a:ext>
  </a:extLst>
</a:theme>
</file>

<file path=ppt/theme/theme8.xml><?xml version="1.0" encoding="utf-8"?>
<a:theme xmlns:a="http://schemas.openxmlformats.org/drawingml/2006/main" name="15_Rayon">
  <a:themeElements>
    <a:clrScheme name="Rayon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Ray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</a:defRPr>
        </a:defPPr>
      </a:lstStyle>
    </a:lnDef>
  </a:objectDefaults>
  <a:extraClrSchemeLst>
    <a:extraClrScheme>
      <a:clrScheme name="Rayon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yon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yon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yon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yon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yon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yon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yon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ayon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7885</TotalTime>
  <Words>1478</Words>
  <Application>Microsoft Macintosh PowerPoint</Application>
  <PresentationFormat>Personnalisé</PresentationFormat>
  <Paragraphs>240</Paragraphs>
  <Slides>19</Slides>
  <Notes>8</Notes>
  <HiddenSlides>1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19</vt:i4>
      </vt:variant>
    </vt:vector>
  </HeadingPairs>
  <TitlesOfParts>
    <vt:vector size="32" baseType="lpstr">
      <vt:lpstr>Arial</vt:lpstr>
      <vt:lpstr>Calibri</vt:lpstr>
      <vt:lpstr>Noto Sans Symbols</vt:lpstr>
      <vt:lpstr>Verdana</vt:lpstr>
      <vt:lpstr>Wingdings</vt:lpstr>
      <vt:lpstr>ESA_Presentation_DARK</vt:lpstr>
      <vt:lpstr>ESA_Presentation_CLEAR</vt:lpstr>
      <vt:lpstr>ESA_Presentation_DARK_BG</vt:lpstr>
      <vt:lpstr>ESA_Presentation_CLEAR_BG</vt:lpstr>
      <vt:lpstr>7_ESA_Presentation_DARK</vt:lpstr>
      <vt:lpstr>1_Office Theme</vt:lpstr>
      <vt:lpstr>1_ESA_Presentation_CLEAR</vt:lpstr>
      <vt:lpstr>15_Rayon</vt:lpstr>
      <vt:lpstr>Présentation PowerPoint</vt:lpstr>
      <vt:lpstr>Présentation PowerPoint</vt:lpstr>
      <vt:lpstr>Apophis (D~340 meters)</vt:lpstr>
      <vt:lpstr>RAMSES: Mission objectives</vt:lpstr>
      <vt:lpstr>RAMSES Technical overview – Evolution w.r.t. Hera</vt:lpstr>
      <vt:lpstr>International Cooperation</vt:lpstr>
      <vt:lpstr>Mission Profile</vt:lpstr>
      <vt:lpstr>          Mission Core and Opportunity Payloads</vt:lpstr>
      <vt:lpstr>Close Proximity Operations</vt:lpstr>
      <vt:lpstr>Rectangular Hyperbolic Arcs</vt:lpstr>
      <vt:lpstr>Bow-tie hyperbolic arcs</vt:lpstr>
      <vt:lpstr>Hovering</vt:lpstr>
      <vt:lpstr>RAMSES Programmatic Status</vt:lpstr>
      <vt:lpstr>Master Schedule – Key Dates</vt:lpstr>
      <vt:lpstr>Présentation PowerPoint</vt:lpstr>
      <vt:lpstr>Conclusion </vt:lpstr>
      <vt:lpstr>Présentation PowerPoint</vt:lpstr>
      <vt:lpstr>Présentation PowerPoint</vt:lpstr>
      <vt:lpstr>Payload contribution to mission objectives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Paolo Martino</dc:creator>
  <cp:lastModifiedBy>Patrick Michel</cp:lastModifiedBy>
  <cp:revision>138</cp:revision>
  <dcterms:created xsi:type="dcterms:W3CDTF">2023-06-12T09:11:31Z</dcterms:created>
  <dcterms:modified xsi:type="dcterms:W3CDTF">2025-04-27T12:51:38Z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Paolo Martino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–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2023-06-11T22:00:00Z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5f0bab48-4ce0-4eab-83cc-d71b5b88219f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PKKMWAM5UKCP-1108600927-1303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